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72" r:id="rId5"/>
    <p:sldId id="257" r:id="rId6"/>
    <p:sldId id="525" r:id="rId7"/>
    <p:sldId id="530" r:id="rId8"/>
    <p:sldId id="532" r:id="rId9"/>
    <p:sldId id="526" r:id="rId10"/>
    <p:sldId id="537" r:id="rId11"/>
    <p:sldId id="534" r:id="rId12"/>
    <p:sldId id="528" r:id="rId13"/>
    <p:sldId id="542" r:id="rId14"/>
    <p:sldId id="543" r:id="rId15"/>
    <p:sldId id="544" r:id="rId16"/>
    <p:sldId id="545" r:id="rId17"/>
    <p:sldId id="546" r:id="rId18"/>
    <p:sldId id="547" r:id="rId19"/>
    <p:sldId id="536" r:id="rId20"/>
    <p:sldId id="541" r:id="rId21"/>
    <p:sldId id="513" r:id="rId22"/>
    <p:sldId id="442" r:id="rId23"/>
    <p:sldId id="510" r:id="rId24"/>
    <p:sldId id="512" r:id="rId25"/>
    <p:sldId id="540" r:id="rId26"/>
    <p:sldId id="549" r:id="rId27"/>
    <p:sldId id="515" r:id="rId28"/>
    <p:sldId id="511" r:id="rId29"/>
    <p:sldId id="539" r:id="rId30"/>
    <p:sldId id="535" r:id="rId31"/>
    <p:sldId id="551" r:id="rId32"/>
    <p:sldId id="533" r:id="rId33"/>
    <p:sldId id="464" r:id="rId34"/>
    <p:sldId id="550" r:id="rId35"/>
    <p:sldId id="548" r:id="rId36"/>
    <p:sldId id="479" r:id="rId37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DFDS" panose="020B0604020202020204" charset="0"/>
      <p:regular r:id="rId48"/>
      <p:bold r:id="rId49"/>
      <p:italic r:id="rId50"/>
    </p:embeddedFont>
    <p:embeddedFont>
      <p:font typeface="DFDS Bold" panose="020B0604020202020204" charset="0"/>
      <p:bold r:id="rId51"/>
    </p:embeddedFont>
    <p:embeddedFont>
      <p:font typeface="DFDS Light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9FDC"/>
    <a:srgbClr val="C2C2C4"/>
    <a:srgbClr val="7F7F7F"/>
    <a:srgbClr val="44546A"/>
    <a:srgbClr val="00BEF2"/>
    <a:srgbClr val="F7981F"/>
    <a:srgbClr val="C4DBF4"/>
    <a:srgbClr val="C4DBF3"/>
    <a:srgbClr val="ADDDF5"/>
    <a:srgbClr val="3C5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82696-99FD-4315-8254-63A43B0557DF}" v="18" dt="2021-08-16T10:19:07.334"/>
    <p1510:client id="{DA8913B1-74F6-4361-BF06-637E21DFBC1A}" v="2" dt="2021-08-13T12:08:49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4" autoAdjust="0"/>
    <p:restoredTop sz="71267" autoAdjust="0"/>
  </p:normalViewPr>
  <p:slideViewPr>
    <p:cSldViewPr snapToGrid="0" showGuides="1">
      <p:cViewPr varScale="1">
        <p:scale>
          <a:sx n="93" d="100"/>
          <a:sy n="93" d="100"/>
        </p:scale>
        <p:origin x="984" y="78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11:24:12.212" idx="2">
    <p:pos x="2304" y="2631"/>
    <p:text>trying to say, if a admin is doing a change in control plane, this supposed not to result in end users changing their manifests</p:text>
    <p:extLst>
      <p:ext uri="{C676402C-5697-4E1C-873F-D02D1690AC5C}">
        <p15:threadingInfo xmlns:p15="http://schemas.microsoft.com/office/powerpoint/2012/main" timeZoneBias="-120"/>
      </p:ext>
    </p:extLst>
  </p:cm>
  <p:cm authorId="2" dt="2021-08-04T11:25:53.505" idx="3">
    <p:pos x="2304" y="2767"/>
    <p:text>Need to be rephrased ..</p:text>
    <p:extLst>
      <p:ext uri="{C676402C-5697-4E1C-873F-D02D1690AC5C}">
        <p15:threadingInfo xmlns:p15="http://schemas.microsoft.com/office/powerpoint/2012/main" timeZoneBias="-120">
          <p15:parentCm authorId="2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12:14:07.020" idx="5">
    <p:pos x="3159" y="1049"/>
    <p:text>How to demo how multiple compositions (Azure, AWS) can be referred in the definition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Crossplane</a:t>
          </a:r>
          <a:r>
            <a:rPr lang="en-US" dirty="0"/>
            <a:t>?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/>
            <a:t>Goals with </a:t>
          </a:r>
          <a:r>
            <a:rPr lang="en-US" dirty="0" err="1"/>
            <a:t>Crossplane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38BBDBA4-3FDD-4F73-A799-474A894363B4}">
      <dgm:prSet/>
      <dgm:spPr/>
      <dgm:t>
        <a:bodyPr/>
        <a:lstStyle/>
        <a:p>
          <a:r>
            <a:rPr lang="en-US" dirty="0"/>
            <a:t>Composing &amp; offering infrastructure</a:t>
          </a:r>
        </a:p>
      </dgm:t>
    </dgm:pt>
    <dgm:pt modelId="{9D7A58A8-12ED-4482-B960-08A92A8462D5}" type="parTrans" cxnId="{BB6F59B6-4742-49E3-AC24-E3007D8071B9}">
      <dgm:prSet/>
      <dgm:spPr/>
      <dgm:t>
        <a:bodyPr/>
        <a:lstStyle/>
        <a:p>
          <a:endParaRPr lang="da-DK"/>
        </a:p>
      </dgm:t>
    </dgm:pt>
    <dgm:pt modelId="{665D703A-5B1D-4802-86FF-C5F44CC1C673}" type="sibTrans" cxnId="{BB6F59B6-4742-49E3-AC24-E3007D8071B9}">
      <dgm:prSet/>
      <dgm:spPr/>
      <dgm:t>
        <a:bodyPr/>
        <a:lstStyle/>
        <a:p>
          <a:endParaRPr lang="da-DK"/>
        </a:p>
      </dgm:t>
    </dgm:pt>
    <dgm:pt modelId="{7EF12BDF-C48F-4FD1-93B5-9720F9F17717}">
      <dgm:prSet/>
      <dgm:spPr/>
      <dgm:t>
        <a:bodyPr/>
        <a:lstStyle/>
        <a:p>
          <a:r>
            <a:rPr lang="en-US" dirty="0"/>
            <a:t>Concepts</a:t>
          </a:r>
        </a:p>
      </dgm:t>
    </dgm:pt>
    <dgm:pt modelId="{48841EDC-8D57-4D9E-A2A3-489F962B40D3}" type="parTrans" cxnId="{0B4CC14B-3764-4B1E-9A1A-42ECFB860771}">
      <dgm:prSet/>
      <dgm:spPr/>
      <dgm:t>
        <a:bodyPr/>
        <a:lstStyle/>
        <a:p>
          <a:endParaRPr lang="da-DK"/>
        </a:p>
      </dgm:t>
    </dgm:pt>
    <dgm:pt modelId="{AAFDBEF2-17FB-4FD0-BB80-87F50B535792}" type="sibTrans" cxnId="{0B4CC14B-3764-4B1E-9A1A-42ECFB860771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5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85DB3C2C-F0EF-4458-B722-8D5D0E262489}" type="pres">
      <dgm:prSet presAssocID="{B2305CD8-162D-42EB-A2D8-5851BACC788E}" presName="textNode" presStyleLbl="node1" presStyleIdx="1" presStyleCnt="5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60704B47-DFFB-47CC-827C-9B7A6386217A}" type="pres">
      <dgm:prSet presAssocID="{7EF12BDF-C48F-4FD1-93B5-9720F9F17717}" presName="textNode" presStyleLbl="node1" presStyleIdx="2" presStyleCnt="5">
        <dgm:presLayoutVars>
          <dgm:bulletEnabled val="1"/>
        </dgm:presLayoutVars>
      </dgm:prSet>
      <dgm:spPr/>
    </dgm:pt>
    <dgm:pt modelId="{DFDC1BCE-432A-4DD2-A865-879275B9218A}" type="pres">
      <dgm:prSet presAssocID="{AAFDBEF2-17FB-4FD0-BB80-87F50B535792}" presName="sibTrans" presStyleCnt="0"/>
      <dgm:spPr/>
    </dgm:pt>
    <dgm:pt modelId="{CE939322-9D50-4EF1-B4DF-02C64615E055}" type="pres">
      <dgm:prSet presAssocID="{38BBDBA4-3FDD-4F73-A799-474A894363B4}" presName="textNode" presStyleLbl="node1" presStyleIdx="3" presStyleCnt="5">
        <dgm:presLayoutVars>
          <dgm:bulletEnabled val="1"/>
        </dgm:presLayoutVars>
      </dgm:prSet>
      <dgm:spPr/>
    </dgm:pt>
    <dgm:pt modelId="{047D175F-454A-459B-9C29-70F56E02DDDF}" type="pres">
      <dgm:prSet presAssocID="{665D703A-5B1D-4802-86FF-C5F44CC1C673}" presName="sibTrans" presStyleCnt="0"/>
      <dgm:spPr/>
    </dgm:pt>
    <dgm:pt modelId="{234D0A35-B628-40DB-880F-F41E6740D644}" type="pres">
      <dgm:prSet presAssocID="{98B7283A-9D77-415B-8ECC-D43E3D24679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021E2D33-EA70-40D1-BA02-8A0214F24D3E}" type="presOf" srcId="{7EF12BDF-C48F-4FD1-93B5-9720F9F17717}" destId="{60704B47-DFFB-47CC-827C-9B7A6386217A}" srcOrd="0" destOrd="0" presId="urn:microsoft.com/office/officeart/2005/8/layout/hProcess9"/>
    <dgm:cxn modelId="{0B4CC14B-3764-4B1E-9A1A-42ECFB860771}" srcId="{33F6CF7F-7C05-4CC7-A03E-2BDBDEBE5051}" destId="{7EF12BDF-C48F-4FD1-93B5-9720F9F17717}" srcOrd="2" destOrd="0" parTransId="{48841EDC-8D57-4D9E-A2A3-489F962B40D3}" sibTransId="{AAFDBEF2-17FB-4FD0-BB80-87F50B535792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9D6CC551-1375-429D-8C50-3693AF3C90BC}" srcId="{33F6CF7F-7C05-4CC7-A03E-2BDBDEBE5051}" destId="{B2305CD8-162D-42EB-A2D8-5851BACC788E}" srcOrd="1" destOrd="0" parTransId="{5ABF9D48-8E98-4C99-859C-39110AAB2E64}" sibTransId="{BBBC1F02-8394-4958-B87A-7269B9401BC0}"/>
    <dgm:cxn modelId="{95094BA7-738F-475C-B3EE-54F707C512A5}" type="presOf" srcId="{38BBDBA4-3FDD-4F73-A799-474A894363B4}" destId="{CE939322-9D50-4EF1-B4DF-02C64615E055}" srcOrd="0" destOrd="0" presId="urn:microsoft.com/office/officeart/2005/8/layout/hProcess9"/>
    <dgm:cxn modelId="{BB6F59B6-4742-49E3-AC24-E3007D8071B9}" srcId="{33F6CF7F-7C05-4CC7-A03E-2BDBDEBE5051}" destId="{38BBDBA4-3FDD-4F73-A799-474A894363B4}" srcOrd="3" destOrd="0" parTransId="{9D7A58A8-12ED-4482-B960-08A92A8462D5}" sibTransId="{665D703A-5B1D-4802-86FF-C5F44CC1C673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4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156C8833-B39A-459B-892D-A0D3C411963C}" type="presParOf" srcId="{A7B82D27-447E-4FAD-A4BB-CED5622127D4}" destId="{85DB3C2C-F0EF-4458-B722-8D5D0E262489}" srcOrd="2" destOrd="0" presId="urn:microsoft.com/office/officeart/2005/8/layout/hProcess9"/>
    <dgm:cxn modelId="{540DB7D9-CEDA-42FA-A009-6BB93A844627}" type="presParOf" srcId="{A7B82D27-447E-4FAD-A4BB-CED5622127D4}" destId="{76B92DBE-B947-4F9B-82D4-47F043ED7639}" srcOrd="3" destOrd="0" presId="urn:microsoft.com/office/officeart/2005/8/layout/hProcess9"/>
    <dgm:cxn modelId="{D1D79757-3A2B-4499-8506-F2CA536BB139}" type="presParOf" srcId="{A7B82D27-447E-4FAD-A4BB-CED5622127D4}" destId="{60704B47-DFFB-47CC-827C-9B7A6386217A}" srcOrd="4" destOrd="0" presId="urn:microsoft.com/office/officeart/2005/8/layout/hProcess9"/>
    <dgm:cxn modelId="{50E00322-A322-4484-998E-AD7BB47A8419}" type="presParOf" srcId="{A7B82D27-447E-4FAD-A4BB-CED5622127D4}" destId="{DFDC1BCE-432A-4DD2-A865-879275B9218A}" srcOrd="5" destOrd="0" presId="urn:microsoft.com/office/officeart/2005/8/layout/hProcess9"/>
    <dgm:cxn modelId="{80D2FFC1-CCFF-40B8-A2DD-DE630C7F7698}" type="presParOf" srcId="{A7B82D27-447E-4FAD-A4BB-CED5622127D4}" destId="{CE939322-9D50-4EF1-B4DF-02C64615E055}" srcOrd="6" destOrd="0" presId="urn:microsoft.com/office/officeart/2005/8/layout/hProcess9"/>
    <dgm:cxn modelId="{52F7DA0B-E1F5-45F5-9D21-CC673C51F356}" type="presParOf" srcId="{A7B82D27-447E-4FAD-A4BB-CED5622127D4}" destId="{047D175F-454A-459B-9C29-70F56E02DDDF}" srcOrd="7" destOrd="0" presId="urn:microsoft.com/office/officeart/2005/8/layout/hProcess9"/>
    <dgm:cxn modelId="{11D91A5E-A690-4D65-83F5-AF161CDA8173}" type="presParOf" srcId="{A7B82D27-447E-4FAD-A4BB-CED5622127D4}" destId="{234D0A35-B628-40DB-880F-F41E6740D644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2230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Crossplane</a:t>
          </a:r>
          <a:r>
            <a:rPr lang="en-US" sz="2100" kern="1200" dirty="0"/>
            <a:t>?</a:t>
          </a:r>
        </a:p>
      </dsp:txBody>
      <dsp:txXfrm>
        <a:off x="58121" y="914587"/>
        <a:ext cx="1864514" cy="1033147"/>
      </dsp:txXfrm>
    </dsp:sp>
    <dsp:sp modelId="{85DB3C2C-F0EF-4458-B722-8D5D0E262489}">
      <dsp:nvSpPr>
        <dsp:cNvPr id="0" name=""/>
        <dsp:cNvSpPr/>
      </dsp:nvSpPr>
      <dsp:spPr>
        <a:xfrm>
          <a:off x="2078471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Goals with </a:t>
          </a:r>
          <a:r>
            <a:rPr lang="en-US" sz="2100" kern="1200" dirty="0" err="1"/>
            <a:t>Crossplane</a:t>
          </a:r>
          <a:endParaRPr lang="en-US" sz="2100" kern="1200" dirty="0"/>
        </a:p>
      </dsp:txBody>
      <dsp:txXfrm>
        <a:off x="2134362" y="914587"/>
        <a:ext cx="1864514" cy="1033147"/>
      </dsp:txXfrm>
    </dsp:sp>
    <dsp:sp modelId="{60704B47-DFFB-47CC-827C-9B7A6386217A}">
      <dsp:nvSpPr>
        <dsp:cNvPr id="0" name=""/>
        <dsp:cNvSpPr/>
      </dsp:nvSpPr>
      <dsp:spPr>
        <a:xfrm>
          <a:off x="4154711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Concepts</a:t>
          </a:r>
        </a:p>
      </dsp:txBody>
      <dsp:txXfrm>
        <a:off x="4210602" y="914587"/>
        <a:ext cx="1864514" cy="1033147"/>
      </dsp:txXfrm>
    </dsp:sp>
    <dsp:sp modelId="{CE939322-9D50-4EF1-B4DF-02C64615E055}">
      <dsp:nvSpPr>
        <dsp:cNvPr id="0" name=""/>
        <dsp:cNvSpPr/>
      </dsp:nvSpPr>
      <dsp:spPr>
        <a:xfrm>
          <a:off x="6230951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Composing &amp; offering infrastructure</a:t>
          </a:r>
        </a:p>
      </dsp:txBody>
      <dsp:txXfrm>
        <a:off x="6286842" y="914587"/>
        <a:ext cx="1864514" cy="1033147"/>
      </dsp:txXfrm>
    </dsp:sp>
    <dsp:sp modelId="{234D0A35-B628-40DB-880F-F41E6740D644}">
      <dsp:nvSpPr>
        <dsp:cNvPr id="0" name=""/>
        <dsp:cNvSpPr/>
      </dsp:nvSpPr>
      <dsp:spPr>
        <a:xfrm>
          <a:off x="8307192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Q&amp;A</a:t>
          </a:r>
        </a:p>
      </dsp:txBody>
      <dsp:txXfrm>
        <a:off x="8363083" y="914587"/>
        <a:ext cx="1864514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16/08/2021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16/08/2021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Recorded session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Installing Provider package</a:t>
            </a:r>
          </a:p>
          <a:p>
            <a:r>
              <a:rPr lang="da-DK" dirty="0"/>
              <a:t>Validating the provider 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921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Deploying a providerConfig for the provider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19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9664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Installing some aws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232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41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14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Examples of abstractions that you can build on top of the providers, could be custom </a:t>
            </a:r>
            <a:r>
              <a:rPr lang="en-US" sz="1200" dirty="0" err="1"/>
              <a:t>sql</a:t>
            </a:r>
            <a:r>
              <a:rPr lang="en-US" sz="1200" dirty="0"/>
              <a:t> database, configurable VM machines, or customized k8s clusters..</a:t>
            </a:r>
            <a:r>
              <a:rPr lang="en-US" sz="1200" dirty="0" err="1"/>
              <a:t>etc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716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So compositions contain provider specific details.</a:t>
            </a:r>
          </a:p>
          <a:p>
            <a:r>
              <a:rPr lang="en-US" dirty="0"/>
              <a:t>    you can have one for each vendor that you want to support in your system or</a:t>
            </a:r>
          </a:p>
          <a:p>
            <a:r>
              <a:rPr lang="en-US" dirty="0"/>
              <a:t>    int theory, you could also have some mixture in these compositions; one could contain database from one provider and VPC from another provider..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5567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040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Composing infrastructure and creating some XRDs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2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days workshop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293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2 CRDs per composite resource: Definition for instances &amp; for the claims.</a:t>
            </a:r>
            <a:br>
              <a:rPr lang="da-DK" dirty="0"/>
            </a:br>
            <a:r>
              <a:rPr lang="da-DK" dirty="0"/>
              <a:t>Claim is its own resource type so a CRD is needed for it.</a:t>
            </a:r>
          </a:p>
          <a:p>
            <a:r>
              <a:rPr lang="da-DK" dirty="0"/>
              <a:t>Resources cluster scoped to allow using of existing resources that could be created by another team and intended to be a shared resource, like VPC. This is to </a:t>
            </a:r>
            <a:r>
              <a:rPr lang="en-US" dirty="0"/>
              <a:t>enables </a:t>
            </a:r>
            <a:r>
              <a:rPr lang="en-US" dirty="0" err="1"/>
              <a:t>namespaced</a:t>
            </a:r>
            <a:r>
              <a:rPr lang="en-US" dirty="0"/>
              <a:t> infrastructure without violating namespace boundaries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39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Existing resource -&gt; Static provisioning</a:t>
            </a:r>
          </a:p>
          <a:p>
            <a:r>
              <a:rPr lang="da-DK" dirty="0"/>
              <a:t>Create new resource on-Demand -&gt; dynamic provisioning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582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5110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3 ways to expose composite resources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122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24 so let's head over and practice provisioning infrastructure with these 3 methods. Over to you Richard. 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provisioning infrastructure..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254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Define how managed resources can be composed</a:t>
            </a:r>
            <a:br>
              <a:rPr lang="en-US" sz="1200" dirty="0"/>
            </a:br>
            <a:r>
              <a:rPr lang="en-US" sz="1200" dirty="0"/>
              <a:t>Can be published to a container registry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57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Build and publishing configuration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761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different actors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Crossplane</a:t>
            </a:r>
            <a:r>
              <a:rPr lang="en-US" dirty="0"/>
              <a:t> with un-opinionated resources provided by different vendors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platform builders deals with the complexities of the infrastructure-configuration, security, etc. and these pieces together into more abstracted components to be consumed by the platform consumers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445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consuming configuration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342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66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105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64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52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93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559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and configure </a:t>
            </a:r>
            <a:r>
              <a:rPr lang="en-US" dirty="0" err="1"/>
              <a:t>crossplane</a:t>
            </a:r>
            <a:r>
              <a:rPr lang="en-US" dirty="0"/>
              <a:t> in k8s cluster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970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909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20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16 August 2021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16 August 2021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16 August 2021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16 August 2021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Relationship Id="rId4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extend-kubernetes/custom-resources/custom-resource-definition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doc.crds.dev/" TargetMode="External"/><Relationship Id="rId4" Type="http://schemas.openxmlformats.org/officeDocument/2006/relationships/hyperlink" Target="https://crossplane.io/docs/v1.3/concepts/composition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5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Crossplane</a:t>
            </a:r>
            <a:br>
              <a:rPr lang="da-DK" sz="9000" dirty="0"/>
            </a:br>
            <a:r>
              <a:rPr lang="da-DK" sz="9000" dirty="0"/>
              <a:t>Deepdive</a:t>
            </a: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1 August 2021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 &gt; Resources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6644327" y="3064013"/>
            <a:ext cx="5621153" cy="41224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database.aws.crossplane.io/v1beta1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RDSInstance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my-database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eu-west-1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dbInstanceClass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db.t3.small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masterUsername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masteruser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allocatedStorage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engineVersion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"13.3"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skipFinalSnapshotBeforeDeletion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providerConfigRef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my-aws-provider-config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my-namespace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my-database-creds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05FCE-72F7-45DE-B467-14F0FBB35D99}"/>
              </a:ext>
            </a:extLst>
          </p:cNvPr>
          <p:cNvSpPr txBox="1"/>
          <p:nvPr/>
        </p:nvSpPr>
        <p:spPr>
          <a:xfrm>
            <a:off x="282382" y="1322274"/>
            <a:ext cx="4734734" cy="19494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Tx/>
              <a:buChar char="-"/>
            </a:pPr>
            <a:r>
              <a:rPr lang="da-DK" sz="2100" dirty="0"/>
              <a:t>A mananged resource in kubernetes </a:t>
            </a:r>
          </a:p>
          <a:p>
            <a:pPr marL="342900" indent="-342900">
              <a:buFontTx/>
              <a:buChar char="-"/>
            </a:pPr>
            <a:r>
              <a:rPr lang="da-DK" sz="2100" dirty="0"/>
              <a:t>Defined by a CRD</a:t>
            </a:r>
          </a:p>
          <a:p>
            <a:pPr marL="342900" indent="-342900">
              <a:buFontTx/>
              <a:buChar char="-"/>
            </a:pPr>
            <a:r>
              <a:rPr lang="da-DK" sz="2100" dirty="0"/>
              <a:t>Represent a types of managed resources provided by the vendor</a:t>
            </a:r>
          </a:p>
          <a:p>
            <a:pPr marL="342900" indent="-342900">
              <a:buFontTx/>
              <a:buChar char="-"/>
            </a:pPr>
            <a:r>
              <a:rPr lang="da-DK" sz="2100" dirty="0"/>
              <a:t>Enable conifuring new instances of managed resources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C5DC499-34C7-43F8-AB42-89FEF9D6EC3F}"/>
              </a:ext>
            </a:extLst>
          </p:cNvPr>
          <p:cNvGrpSpPr/>
          <p:nvPr/>
        </p:nvGrpSpPr>
        <p:grpSpPr>
          <a:xfrm>
            <a:off x="188512" y="3485588"/>
            <a:ext cx="2040893" cy="1495752"/>
            <a:chOff x="188512" y="3485588"/>
            <a:chExt cx="2040893" cy="14957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D9B86B8-5809-4D46-A828-B9B3BE14864A}"/>
                </a:ext>
              </a:extLst>
            </p:cNvPr>
            <p:cNvSpPr/>
            <p:nvPr/>
          </p:nvSpPr>
          <p:spPr>
            <a:xfrm>
              <a:off x="340586" y="3485588"/>
              <a:ext cx="1763259" cy="1375026"/>
            </a:xfrm>
            <a:prstGeom prst="roundRect">
              <a:avLst/>
            </a:prstGeom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pic>
          <p:nvPicPr>
            <p:cNvPr id="1032" name="Picture 8" descr="Repo Browser: RDS">
              <a:extLst>
                <a:ext uri="{FF2B5EF4-FFF2-40B4-BE49-F238E27FC236}">
                  <a16:creationId xmlns:a16="http://schemas.microsoft.com/office/drawing/2014/main" id="{213FC2CC-779F-451B-8013-99C79FC3FD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88" t="-1" r="23556" b="7078"/>
            <a:stretch/>
          </p:blipFill>
          <p:spPr bwMode="auto">
            <a:xfrm>
              <a:off x="1526587" y="3911010"/>
              <a:ext cx="702818" cy="859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53E90335-BF01-487E-850A-F7011388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09" y="3508989"/>
              <a:ext cx="664112" cy="664112"/>
            </a:xfrm>
            <a:prstGeom prst="rect">
              <a:avLst/>
            </a:prstGeom>
          </p:spPr>
        </p:pic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F10154B9-C040-46EF-87F0-64CC01E1B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22" y="4100482"/>
              <a:ext cx="503781" cy="46703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D02408-985E-413B-B28B-B4CF2F5E223A}"/>
                </a:ext>
              </a:extLst>
            </p:cNvPr>
            <p:cNvSpPr txBox="1"/>
            <p:nvPr/>
          </p:nvSpPr>
          <p:spPr>
            <a:xfrm>
              <a:off x="188512" y="4594649"/>
              <a:ext cx="914400" cy="3866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da-DK" sz="900" b="1" dirty="0"/>
                <a:t>S3Bucket</a:t>
              </a:r>
            </a:p>
          </p:txBody>
        </p:sp>
        <p:pic>
          <p:nvPicPr>
            <p:cNvPr id="37" name="Picture 3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A8698AF5-5E4A-4928-B7AE-94BB834A7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913" y="4034229"/>
              <a:ext cx="462165" cy="56042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829310-A5A1-418F-A8B0-0C83F844BCB7}"/>
                </a:ext>
              </a:extLst>
            </p:cNvPr>
            <p:cNvSpPr txBox="1"/>
            <p:nvPr/>
          </p:nvSpPr>
          <p:spPr>
            <a:xfrm>
              <a:off x="812917" y="4594648"/>
              <a:ext cx="914400" cy="3866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da-DK" sz="900" b="1" dirty="0"/>
                <a:t>CloudFront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9908C84-C82F-4FC0-8423-E50777D5E37B}"/>
              </a:ext>
            </a:extLst>
          </p:cNvPr>
          <p:cNvGrpSpPr/>
          <p:nvPr/>
        </p:nvGrpSpPr>
        <p:grpSpPr>
          <a:xfrm>
            <a:off x="3019717" y="3841045"/>
            <a:ext cx="2216426" cy="1789351"/>
            <a:chOff x="3019717" y="3699369"/>
            <a:chExt cx="2216426" cy="178935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6DBD71F-E8A2-4DAB-A1F8-CA6361C256B1}"/>
                </a:ext>
              </a:extLst>
            </p:cNvPr>
            <p:cNvSpPr/>
            <p:nvPr/>
          </p:nvSpPr>
          <p:spPr>
            <a:xfrm>
              <a:off x="3019717" y="3699369"/>
              <a:ext cx="2216426" cy="1789351"/>
            </a:xfrm>
            <a:prstGeom prst="round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90738C9-50F3-476F-B616-6680185EEBEE}"/>
                </a:ext>
              </a:extLst>
            </p:cNvPr>
            <p:cNvSpPr/>
            <p:nvPr/>
          </p:nvSpPr>
          <p:spPr>
            <a:xfrm>
              <a:off x="3453310" y="4493994"/>
              <a:ext cx="1194474" cy="631222"/>
            </a:xfrm>
            <a:prstGeom prst="round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400" dirty="0"/>
                <a:t>RDSInstance</a:t>
              </a:r>
            </a:p>
          </p:txBody>
        </p:sp>
        <p:pic>
          <p:nvPicPr>
            <p:cNvPr id="58" name="Picture 57" descr="Icon&#10;&#10;Description automatically generated">
              <a:extLst>
                <a:ext uri="{FF2B5EF4-FFF2-40B4-BE49-F238E27FC236}">
                  <a16:creationId xmlns:a16="http://schemas.microsoft.com/office/drawing/2014/main" id="{5F642E40-0C44-47A8-B12C-0A1C5486E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2" t="12862" r="23922" b="15097"/>
            <a:stretch/>
          </p:blipFill>
          <p:spPr>
            <a:xfrm>
              <a:off x="3226644" y="3774248"/>
              <a:ext cx="453332" cy="42084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0595A08-3AE1-4A13-B71B-CD96A207F236}"/>
                </a:ext>
              </a:extLst>
            </p:cNvPr>
            <p:cNvSpPr txBox="1"/>
            <p:nvPr/>
          </p:nvSpPr>
          <p:spPr>
            <a:xfrm>
              <a:off x="3704097" y="3835614"/>
              <a:ext cx="914400" cy="3866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da-DK" sz="1000" b="1" dirty="0"/>
                <a:t>Kubernetes API</a:t>
              </a:r>
            </a:p>
            <a:p>
              <a:pPr algn="ctr"/>
              <a:r>
                <a:rPr lang="da-DK" sz="1000" b="1" dirty="0"/>
                <a:t>Machinary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219F0B-612F-4810-AB63-6C08EAA1AF6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4647784" y="2208181"/>
            <a:ext cx="1661732" cy="27431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974E90-CED4-4B21-8AB4-1E5D32E0CC8D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>
            <a:off x="4647784" y="4951281"/>
            <a:ext cx="1996543" cy="173935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B9ADCA-DF99-403D-9623-B821C099419D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968313" y="4411643"/>
            <a:ext cx="1484997" cy="539638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38A18554-93EB-4A53-9013-CB5608BBD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941" y="1828119"/>
            <a:ext cx="5867400" cy="40005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5FE0DC-A58F-4929-AD5C-C0447A1DBFFB}"/>
              </a:ext>
            </a:extLst>
          </p:cNvPr>
          <p:cNvCxnSpPr>
            <a:cxnSpLocks/>
          </p:cNvCxnSpPr>
          <p:nvPr/>
        </p:nvCxnSpPr>
        <p:spPr>
          <a:xfrm>
            <a:off x="6644327" y="3429000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D4BDA-6CF2-46D2-9F54-8B6568427914}"/>
              </a:ext>
            </a:extLst>
          </p:cNvPr>
          <p:cNvCxnSpPr>
            <a:cxnSpLocks/>
          </p:cNvCxnSpPr>
          <p:nvPr/>
        </p:nvCxnSpPr>
        <p:spPr>
          <a:xfrm>
            <a:off x="6853187" y="4376090"/>
            <a:ext cx="0" cy="7884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7EFA0B-7017-403B-8902-A9737F28B0FB}"/>
              </a:ext>
            </a:extLst>
          </p:cNvPr>
          <p:cNvCxnSpPr>
            <a:cxnSpLocks/>
          </p:cNvCxnSpPr>
          <p:nvPr/>
        </p:nvCxnSpPr>
        <p:spPr>
          <a:xfrm>
            <a:off x="6748601" y="3822597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E6C51F-30B7-4E0C-8F0E-F9781524CA3D}"/>
              </a:ext>
            </a:extLst>
          </p:cNvPr>
          <p:cNvCxnSpPr>
            <a:cxnSpLocks/>
          </p:cNvCxnSpPr>
          <p:nvPr/>
        </p:nvCxnSpPr>
        <p:spPr>
          <a:xfrm>
            <a:off x="6837636" y="6029255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6BA02A-60A8-4944-B77E-E40D62CEE964}"/>
              </a:ext>
            </a:extLst>
          </p:cNvPr>
          <p:cNvCxnSpPr>
            <a:cxnSpLocks/>
          </p:cNvCxnSpPr>
          <p:nvPr/>
        </p:nvCxnSpPr>
        <p:spPr>
          <a:xfrm>
            <a:off x="6967086" y="5842920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1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Part 1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4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Important note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AE0846-8544-45F5-B00C-304A8B156781}"/>
              </a:ext>
            </a:extLst>
          </p:cNvPr>
          <p:cNvSpPr txBox="1"/>
          <p:nvPr/>
        </p:nvSpPr>
        <p:spPr>
          <a:xfrm>
            <a:off x="3039034" y="2115891"/>
            <a:ext cx="638287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2100" dirty="0"/>
              <a:t>Remember to clean up resources before going home!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42CB8D4-3F5D-472B-85F9-62081162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38" y="3030291"/>
            <a:ext cx="2546131" cy="312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0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65545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Composing infrastructure &gt; Basics &gt; Composite Resources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426700" y="1456642"/>
            <a:ext cx="6232517" cy="10773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1600" dirty="0"/>
              <a:t>Provide </a:t>
            </a:r>
            <a:r>
              <a:rPr lang="en-US" sz="1600" b="1" dirty="0"/>
              <a:t>abstractions</a:t>
            </a:r>
            <a:r>
              <a:rPr lang="en-US" sz="1600" dirty="0"/>
              <a:t> on top of managed resources:</a:t>
            </a:r>
          </a:p>
          <a:p>
            <a:pPr marL="800100" lvl="1" indent="-342900">
              <a:buFontTx/>
              <a:buChar char="-"/>
            </a:pPr>
            <a:r>
              <a:rPr lang="en-US" sz="1600" dirty="0"/>
              <a:t>Combining multiple managed resources into larger components called </a:t>
            </a:r>
            <a:r>
              <a:rPr lang="en-US" sz="1600" b="1" dirty="0"/>
              <a:t>Composite resources</a:t>
            </a:r>
            <a:r>
              <a:rPr lang="en-US" sz="1600" dirty="0"/>
              <a:t> (XR)</a:t>
            </a:r>
          </a:p>
          <a:p>
            <a:endParaRPr lang="en-US" sz="16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08F22B-2985-4CCC-8654-E6484C6D54A3}"/>
              </a:ext>
            </a:extLst>
          </p:cNvPr>
          <p:cNvGrpSpPr/>
          <p:nvPr/>
        </p:nvGrpSpPr>
        <p:grpSpPr>
          <a:xfrm>
            <a:off x="6466375" y="1463780"/>
            <a:ext cx="5522664" cy="2245654"/>
            <a:chOff x="6466375" y="1463780"/>
            <a:chExt cx="5522664" cy="224565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0A58013-0B79-4BC7-924F-425460AA81B8}"/>
                </a:ext>
              </a:extLst>
            </p:cNvPr>
            <p:cNvSpPr/>
            <p:nvPr/>
          </p:nvSpPr>
          <p:spPr>
            <a:xfrm>
              <a:off x="6466375" y="1832204"/>
              <a:ext cx="1724008" cy="101495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my-abstraction</a:t>
              </a:r>
            </a:p>
            <a:p>
              <a:pPr algn="ctr"/>
              <a:r>
                <a:rPr lang="da-DK" sz="1050" dirty="0">
                  <a:solidFill>
                    <a:schemeClr val="tx1"/>
                  </a:solidFill>
                </a:rPr>
                <a:t>Composite resource (XR)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Multidocument 23">
              <a:extLst>
                <a:ext uri="{FF2B5EF4-FFF2-40B4-BE49-F238E27FC236}">
                  <a16:creationId xmlns:a16="http://schemas.microsoft.com/office/drawing/2014/main" id="{DD83F64F-B5E5-40EC-B3AC-48F8FBED517F}"/>
                </a:ext>
              </a:extLst>
            </p:cNvPr>
            <p:cNvSpPr/>
            <p:nvPr/>
          </p:nvSpPr>
          <p:spPr>
            <a:xfrm>
              <a:off x="8810122" y="2619084"/>
              <a:ext cx="3178917" cy="1090350"/>
            </a:xfrm>
            <a:prstGeom prst="flowChartMulti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Composition</a:t>
              </a:r>
            </a:p>
          </p:txBody>
        </p:sp>
        <p:sp>
          <p:nvSpPr>
            <p:cNvPr id="25" name="Flowchart: Document 24">
              <a:extLst>
                <a:ext uri="{FF2B5EF4-FFF2-40B4-BE49-F238E27FC236}">
                  <a16:creationId xmlns:a16="http://schemas.microsoft.com/office/drawing/2014/main" id="{6AE29458-F004-48C3-B3F5-7692B3C85965}"/>
                </a:ext>
              </a:extLst>
            </p:cNvPr>
            <p:cNvSpPr/>
            <p:nvPr/>
          </p:nvSpPr>
          <p:spPr>
            <a:xfrm>
              <a:off x="8810123" y="1463780"/>
              <a:ext cx="2692503" cy="832463"/>
            </a:xfrm>
            <a:prstGeom prst="flowChart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da-DK" sz="1200" dirty="0"/>
            </a:p>
            <a:p>
              <a:pPr algn="just"/>
              <a:endParaRPr lang="da-DK" sz="1200" dirty="0"/>
            </a:p>
            <a:p>
              <a:pPr algn="just"/>
              <a:r>
                <a:rPr lang="da-DK" sz="1200" dirty="0">
                  <a:solidFill>
                    <a:schemeClr val="tx1"/>
                  </a:solidFill>
                </a:rPr>
                <a:t>Kind: CompositeResourceDefinition</a:t>
              </a:r>
            </a:p>
            <a:p>
              <a:endParaRPr lang="da-DK" sz="1200" dirty="0" err="1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9D52D7-62BA-4DC4-B5E2-CFFBEE266C97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8190383" y="2339681"/>
              <a:ext cx="619739" cy="8245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ABE5BD-0B08-4289-9E4D-17F6620DC078}"/>
                </a:ext>
              </a:extLst>
            </p:cNvPr>
            <p:cNvCxnSpPr>
              <a:cxnSpLocks/>
              <a:stCxn id="23" idx="3"/>
              <a:endCxn id="25" idx="1"/>
            </p:cNvCxnSpPr>
            <p:nvPr/>
          </p:nvCxnSpPr>
          <p:spPr>
            <a:xfrm flipV="1">
              <a:off x="8190383" y="1880012"/>
              <a:ext cx="619740" cy="4596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DB268F-0DCA-483E-B982-7FD646E99B36}"/>
              </a:ext>
            </a:extLst>
          </p:cNvPr>
          <p:cNvGrpSpPr/>
          <p:nvPr/>
        </p:nvGrpSpPr>
        <p:grpSpPr>
          <a:xfrm>
            <a:off x="407244" y="3472099"/>
            <a:ext cx="5854848" cy="3405355"/>
            <a:chOff x="407244" y="3472099"/>
            <a:chExt cx="5854848" cy="34053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79B68D-62D8-45CB-A898-27DF7CE56415}"/>
                </a:ext>
              </a:extLst>
            </p:cNvPr>
            <p:cNvSpPr/>
            <p:nvPr/>
          </p:nvSpPr>
          <p:spPr>
            <a:xfrm>
              <a:off x="2499433" y="3472099"/>
              <a:ext cx="1724007" cy="7899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My-awsome-database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 descr="Diagram&#10;&#10;Description automatically generated">
              <a:extLst>
                <a:ext uri="{FF2B5EF4-FFF2-40B4-BE49-F238E27FC236}">
                  <a16:creationId xmlns:a16="http://schemas.microsoft.com/office/drawing/2014/main" id="{4E940A22-3576-4F95-8BBB-427AE4448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54" r="15614"/>
            <a:stretch/>
          </p:blipFill>
          <p:spPr>
            <a:xfrm>
              <a:off x="2107524" y="4657599"/>
              <a:ext cx="2234654" cy="2219855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D1FECDD-87BE-47A0-9F28-8313B277A334}"/>
                </a:ext>
              </a:extLst>
            </p:cNvPr>
            <p:cNvSpPr/>
            <p:nvPr/>
          </p:nvSpPr>
          <p:spPr>
            <a:xfrm>
              <a:off x="407244" y="3472099"/>
              <a:ext cx="1724007" cy="7899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My-fancy-VM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CCBED19-A737-4075-82E8-701566A6894D}"/>
                </a:ext>
              </a:extLst>
            </p:cNvPr>
            <p:cNvSpPr/>
            <p:nvPr/>
          </p:nvSpPr>
          <p:spPr>
            <a:xfrm>
              <a:off x="4538085" y="3472099"/>
              <a:ext cx="1724007" cy="7899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My-k8s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AB56277-7FA9-4DEC-97AA-640492121A57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3361436" y="4262024"/>
              <a:ext cx="1" cy="3955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0BC3DF-EF3F-4FB4-9090-E323BB5963A7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385305" y="4262024"/>
              <a:ext cx="2014784" cy="3955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B27CA57-3AEE-4D3C-9918-258FAB8485DA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1269248" y="4262024"/>
              <a:ext cx="2115915" cy="3955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80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96445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Composing infrastructure &gt; Basics &gt; Composite Resources &gt; New XR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501409" y="1641726"/>
            <a:ext cx="9614518" cy="421689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/>
              <a:t>An XR is defined by a set of manifests: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Definition (XRD)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API Contract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OpenAPIv3 schema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Define the composite resource: </a:t>
            </a:r>
          </a:p>
          <a:p>
            <a:pPr marL="1714500" lvl="3" indent="-342900">
              <a:buFontTx/>
              <a:buChar char="-"/>
            </a:pPr>
            <a:r>
              <a:rPr lang="en-US" sz="1400" dirty="0"/>
              <a:t>Fields to be exposed</a:t>
            </a:r>
          </a:p>
          <a:p>
            <a:pPr marL="1714500" lvl="3" indent="-342900">
              <a:buFontTx/>
              <a:buChar char="-"/>
            </a:pPr>
            <a:r>
              <a:rPr lang="en-US" sz="1400" dirty="0"/>
              <a:t>The kind of resource to be used as a claim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Composition(s) 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The implementation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Declares one kind of composite resource that it satisfies.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Specifies a “base” configuration for one or more composed resources.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Specifies “patches” that override values in the base. Those values come from parameters supplied by the instance of a defined composite resource.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48738F-7877-49E0-8A1B-A020D3EC9FCD}"/>
              </a:ext>
            </a:extLst>
          </p:cNvPr>
          <p:cNvSpPr/>
          <p:nvPr/>
        </p:nvSpPr>
        <p:spPr>
          <a:xfrm>
            <a:off x="6702471" y="4880621"/>
            <a:ext cx="1126679" cy="5760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XR</a:t>
            </a:r>
            <a:endParaRPr lang="da-DK" dirty="0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06DBAED-9898-404A-9F92-987A7F60458C}"/>
              </a:ext>
            </a:extLst>
          </p:cNvPr>
          <p:cNvGrpSpPr/>
          <p:nvPr/>
        </p:nvGrpSpPr>
        <p:grpSpPr>
          <a:xfrm>
            <a:off x="7829150" y="5168625"/>
            <a:ext cx="3861441" cy="1202953"/>
            <a:chOff x="7829150" y="5168625"/>
            <a:chExt cx="3861441" cy="1202953"/>
          </a:xfrm>
        </p:grpSpPr>
        <p:sp>
          <p:nvSpPr>
            <p:cNvPr id="13" name="Flowchart: Multidocument 12">
              <a:extLst>
                <a:ext uri="{FF2B5EF4-FFF2-40B4-BE49-F238E27FC236}">
                  <a16:creationId xmlns:a16="http://schemas.microsoft.com/office/drawing/2014/main" id="{E2BFA41D-44C8-4015-8D09-8F7B7F9B4C43}"/>
                </a:ext>
              </a:extLst>
            </p:cNvPr>
            <p:cNvSpPr/>
            <p:nvPr/>
          </p:nvSpPr>
          <p:spPr>
            <a:xfrm>
              <a:off x="8511674" y="5539115"/>
              <a:ext cx="3178917" cy="832463"/>
            </a:xfrm>
            <a:prstGeom prst="flowChartMulti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Composition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888615-6FF2-43DC-88C0-CD8E838C8272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7829150" y="5168625"/>
              <a:ext cx="682524" cy="786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99A55E-BD5E-479B-88E2-0C11B1F16765}"/>
              </a:ext>
            </a:extLst>
          </p:cNvPr>
          <p:cNvGrpSpPr/>
          <p:nvPr/>
        </p:nvGrpSpPr>
        <p:grpSpPr>
          <a:xfrm>
            <a:off x="7829150" y="4480981"/>
            <a:ext cx="3361765" cy="832463"/>
            <a:chOff x="7829150" y="4480981"/>
            <a:chExt cx="3361765" cy="832463"/>
          </a:xfrm>
        </p:grpSpPr>
        <p:sp>
          <p:nvSpPr>
            <p:cNvPr id="15" name="Flowchart: Document 14">
              <a:extLst>
                <a:ext uri="{FF2B5EF4-FFF2-40B4-BE49-F238E27FC236}">
                  <a16:creationId xmlns:a16="http://schemas.microsoft.com/office/drawing/2014/main" id="{37D82B2C-BE9F-4E4A-9276-B46F0552CBE9}"/>
                </a:ext>
              </a:extLst>
            </p:cNvPr>
            <p:cNvSpPr/>
            <p:nvPr/>
          </p:nvSpPr>
          <p:spPr>
            <a:xfrm>
              <a:off x="8498412" y="4480981"/>
              <a:ext cx="2692503" cy="832463"/>
            </a:xfrm>
            <a:prstGeom prst="flowChart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da-DK" sz="1200" dirty="0"/>
            </a:p>
            <a:p>
              <a:pPr algn="just"/>
              <a:endParaRPr lang="da-DK" sz="1200" dirty="0"/>
            </a:p>
            <a:p>
              <a:r>
                <a:rPr lang="da-DK" sz="1200" dirty="0">
                  <a:solidFill>
                    <a:schemeClr val="tx1"/>
                  </a:solidFill>
                </a:rPr>
                <a:t>Kind: CompositeResourceDefinition</a:t>
              </a:r>
              <a:br>
                <a:rPr lang="da-DK" sz="1200" dirty="0">
                  <a:solidFill>
                    <a:schemeClr val="tx1"/>
                  </a:solidFill>
                </a:rPr>
              </a:br>
              <a:r>
                <a:rPr lang="da-DK" sz="1200" dirty="0">
                  <a:solidFill>
                    <a:schemeClr val="tx1"/>
                  </a:solidFill>
                </a:rPr>
                <a:t>	(XRD)</a:t>
              </a:r>
            </a:p>
            <a:p>
              <a:endParaRPr lang="da-DK" sz="1200" dirty="0" err="1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0BBAB8-AFF2-42BD-98A2-A094C76B311C}"/>
                </a:ext>
              </a:extLst>
            </p:cNvPr>
            <p:cNvCxnSpPr>
              <a:cxnSpLocks/>
              <a:stCxn id="8" idx="3"/>
              <a:endCxn id="15" idx="1"/>
            </p:cNvCxnSpPr>
            <p:nvPr/>
          </p:nvCxnSpPr>
          <p:spPr>
            <a:xfrm flipV="1">
              <a:off x="7829150" y="4897213"/>
              <a:ext cx="669262" cy="2714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535FE4-0914-4B05-94D0-3C9AC74C28FF}"/>
              </a:ext>
            </a:extLst>
          </p:cNvPr>
          <p:cNvGrpSpPr/>
          <p:nvPr/>
        </p:nvGrpSpPr>
        <p:grpSpPr>
          <a:xfrm>
            <a:off x="678175" y="4880621"/>
            <a:ext cx="5341772" cy="1902224"/>
            <a:chOff x="754228" y="4747663"/>
            <a:chExt cx="5341772" cy="190222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959EFD1-3B89-49BF-B721-489194F003AA}"/>
                </a:ext>
              </a:extLst>
            </p:cNvPr>
            <p:cNvSpPr/>
            <p:nvPr/>
          </p:nvSpPr>
          <p:spPr>
            <a:xfrm>
              <a:off x="2645923" y="4747663"/>
              <a:ext cx="1615668" cy="5760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My-database-composite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60D2C02-133E-4ADE-8DD0-C40126DFC4F1}"/>
                </a:ext>
              </a:extLst>
            </p:cNvPr>
            <p:cNvGrpSpPr/>
            <p:nvPr/>
          </p:nvGrpSpPr>
          <p:grpSpPr>
            <a:xfrm>
              <a:off x="754228" y="5611057"/>
              <a:ext cx="2547244" cy="1038830"/>
              <a:chOff x="754228" y="5401358"/>
              <a:chExt cx="2547244" cy="103883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E45FBF2-D92C-4F61-B83E-8E0290DC625C}"/>
                  </a:ext>
                </a:extLst>
              </p:cNvPr>
              <p:cNvSpPr/>
              <p:nvPr/>
            </p:nvSpPr>
            <p:spPr>
              <a:xfrm>
                <a:off x="754228" y="5401358"/>
                <a:ext cx="2547244" cy="1038830"/>
              </a:xfrm>
              <a:prstGeom prst="round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da-DK" sz="1400" dirty="0">
                    <a:solidFill>
                      <a:schemeClr val="tx1"/>
                    </a:solidFill>
                  </a:rPr>
                  <a:t>AWS Composition</a:t>
                </a:r>
                <a:endParaRPr lang="da-DK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CCFCEAF-9EF2-433B-98B7-52A3C8B8CD76}"/>
                  </a:ext>
                </a:extLst>
              </p:cNvPr>
              <p:cNvSpPr/>
              <p:nvPr/>
            </p:nvSpPr>
            <p:spPr>
              <a:xfrm>
                <a:off x="843707" y="5901807"/>
                <a:ext cx="1090800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RDSInstance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AFD06FAC-E142-435B-91AD-D2D9A3EC3FA1}"/>
                  </a:ext>
                </a:extLst>
              </p:cNvPr>
              <p:cNvSpPr/>
              <p:nvPr/>
            </p:nvSpPr>
            <p:spPr>
              <a:xfrm>
                <a:off x="2034402" y="5901807"/>
                <a:ext cx="1211222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SecurityGroup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1AE0CE-5905-45B2-BFF9-E7ABE4E9A532}"/>
                </a:ext>
              </a:extLst>
            </p:cNvPr>
            <p:cNvGrpSpPr/>
            <p:nvPr/>
          </p:nvGrpSpPr>
          <p:grpSpPr>
            <a:xfrm>
              <a:off x="3548756" y="5592091"/>
              <a:ext cx="2547244" cy="1038830"/>
              <a:chOff x="1499462" y="6201675"/>
              <a:chExt cx="2547244" cy="103883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7588DB9-7312-49F6-9893-827259946181}"/>
                  </a:ext>
                </a:extLst>
              </p:cNvPr>
              <p:cNvSpPr/>
              <p:nvPr/>
            </p:nvSpPr>
            <p:spPr>
              <a:xfrm>
                <a:off x="1499462" y="6201675"/>
                <a:ext cx="2547244" cy="1038830"/>
              </a:xfrm>
              <a:prstGeom prst="round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da-DK" sz="1400" dirty="0">
                    <a:solidFill>
                      <a:schemeClr val="tx1"/>
                    </a:solidFill>
                  </a:rPr>
                  <a:t>Azure Composition</a:t>
                </a:r>
                <a:endParaRPr lang="da-DK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E2E93CB8-15B6-4E16-B973-65B35E32BB1D}"/>
                  </a:ext>
                </a:extLst>
              </p:cNvPr>
              <p:cNvSpPr/>
              <p:nvPr/>
            </p:nvSpPr>
            <p:spPr>
              <a:xfrm>
                <a:off x="1588941" y="6702124"/>
                <a:ext cx="1090800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MySQLServer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4DAF25F-C05E-44F7-95B4-1C20A5F0B92B}"/>
                  </a:ext>
                </a:extLst>
              </p:cNvPr>
              <p:cNvSpPr/>
              <p:nvPr/>
            </p:nvSpPr>
            <p:spPr>
              <a:xfrm>
                <a:off x="2765257" y="6702124"/>
                <a:ext cx="1211222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FirewallRule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D36D45-CFC1-479C-AB5C-44EBC8B0E9E4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>
              <a:off x="3453757" y="5323671"/>
              <a:ext cx="1368621" cy="268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0B6B552-BC88-4838-AC33-53235E1CCF3B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2027850" y="5341867"/>
              <a:ext cx="1375402" cy="2691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34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9799039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Composing infrastructure &gt; Basics &gt; Composite Resources &gt; Example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7098AA-A315-4B46-B445-FAE8A1810F42}"/>
              </a:ext>
            </a:extLst>
          </p:cNvPr>
          <p:cNvSpPr txBox="1"/>
          <p:nvPr/>
        </p:nvSpPr>
        <p:spPr>
          <a:xfrm>
            <a:off x="606927" y="1451584"/>
            <a:ext cx="3501654" cy="43825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CompositeResourceDefinition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compositemysqlinstances.example.org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connectionSecretKeys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claimNames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openAPIV3Schema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 engine version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</a:p>
          <a:p>
            <a:r>
              <a:rPr lang="da-DK" sz="900" dirty="0">
                <a:solidFill>
                  <a:srgbClr val="CE9178"/>
                </a:solidFill>
                <a:latin typeface="Consolas" panose="020B0609020204030204" pitchFamily="49" charset="0"/>
              </a:rPr>
              <a:t>	    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parameters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2A132-E8C9-4F99-BC8F-F73578B4134B}"/>
              </a:ext>
            </a:extLst>
          </p:cNvPr>
          <p:cNvSpPr txBox="1"/>
          <p:nvPr/>
        </p:nvSpPr>
        <p:spPr>
          <a:xfrm>
            <a:off x="5330421" y="1225513"/>
            <a:ext cx="3722636" cy="564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compositeTypeRef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example.org/v1alpha1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database.azure.crossplane.io/v1beta1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fromFieldPath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"spec.parameters.engineVersion"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toFieldPath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"spec.forProvider.engineVersion"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- 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connectionDetails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fromConnectionSecretKey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readinessChecks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database.azure.crossplane.io/v1alpha3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writeConnectionSecretsToNamespace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A671B9-9262-4C88-9ECE-C23124403842}"/>
              </a:ext>
            </a:extLst>
          </p:cNvPr>
          <p:cNvCxnSpPr>
            <a:cxnSpLocks/>
          </p:cNvCxnSpPr>
          <p:nvPr/>
        </p:nvCxnSpPr>
        <p:spPr>
          <a:xfrm flipV="1">
            <a:off x="2917861" y="2722652"/>
            <a:ext cx="2604662" cy="807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7F2D97EE-00A9-4337-ACC5-D7D75E82E890}"/>
              </a:ext>
            </a:extLst>
          </p:cNvPr>
          <p:cNvSpPr/>
          <p:nvPr/>
        </p:nvSpPr>
        <p:spPr>
          <a:xfrm>
            <a:off x="1473310" y="6322726"/>
            <a:ext cx="710979" cy="439814"/>
          </a:xfrm>
          <a:prstGeom prst="wedgeRoundRectCallout">
            <a:avLst>
              <a:gd name="adj1" fmla="val -15675"/>
              <a:gd name="adj2" fmla="val -9293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The defintion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8FABED3-EC78-4808-B076-22ABD902192C}"/>
              </a:ext>
            </a:extLst>
          </p:cNvPr>
          <p:cNvSpPr/>
          <p:nvPr/>
        </p:nvSpPr>
        <p:spPr>
          <a:xfrm>
            <a:off x="9360497" y="5878792"/>
            <a:ext cx="914400" cy="465563"/>
          </a:xfrm>
          <a:prstGeom prst="wedgeRoundRectCallout">
            <a:avLst>
              <a:gd name="adj1" fmla="val -69871"/>
              <a:gd name="adj2" fmla="val -2404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Composition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91A6A8-A8EF-46BE-BADD-2EFA64ABAEED}"/>
              </a:ext>
            </a:extLst>
          </p:cNvPr>
          <p:cNvCxnSpPr>
            <a:cxnSpLocks/>
          </p:cNvCxnSpPr>
          <p:nvPr/>
        </p:nvCxnSpPr>
        <p:spPr>
          <a:xfrm>
            <a:off x="809492" y="3266547"/>
            <a:ext cx="13747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014EF3-2C58-4455-8790-D5055A592FB8}"/>
              </a:ext>
            </a:extLst>
          </p:cNvPr>
          <p:cNvCxnSpPr>
            <a:cxnSpLocks/>
          </p:cNvCxnSpPr>
          <p:nvPr/>
        </p:nvCxnSpPr>
        <p:spPr>
          <a:xfrm>
            <a:off x="5836429" y="3493592"/>
            <a:ext cx="10188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CA722C-E338-481D-9F70-F66E560031D4}"/>
              </a:ext>
            </a:extLst>
          </p:cNvPr>
          <p:cNvCxnSpPr>
            <a:cxnSpLocks/>
          </p:cNvCxnSpPr>
          <p:nvPr/>
        </p:nvCxnSpPr>
        <p:spPr>
          <a:xfrm>
            <a:off x="877522" y="4155403"/>
            <a:ext cx="0" cy="13276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E42418-2C5F-466D-B749-003D4CD945A8}"/>
              </a:ext>
            </a:extLst>
          </p:cNvPr>
          <p:cNvCxnSpPr>
            <a:cxnSpLocks/>
          </p:cNvCxnSpPr>
          <p:nvPr/>
        </p:nvCxnSpPr>
        <p:spPr>
          <a:xfrm>
            <a:off x="5695828" y="5539207"/>
            <a:ext cx="11013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14969D-08C4-4454-9459-3332F061893F}"/>
              </a:ext>
            </a:extLst>
          </p:cNvPr>
          <p:cNvCxnSpPr>
            <a:cxnSpLocks/>
          </p:cNvCxnSpPr>
          <p:nvPr/>
        </p:nvCxnSpPr>
        <p:spPr>
          <a:xfrm>
            <a:off x="5805607" y="5970366"/>
            <a:ext cx="18178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F93788-D10D-4AE5-9BCD-C5C6EAEAC81A}"/>
              </a:ext>
            </a:extLst>
          </p:cNvPr>
          <p:cNvCxnSpPr>
            <a:cxnSpLocks/>
          </p:cNvCxnSpPr>
          <p:nvPr/>
        </p:nvCxnSpPr>
        <p:spPr>
          <a:xfrm>
            <a:off x="6011087" y="2813655"/>
            <a:ext cx="16226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69FE9C-107A-4932-A5ED-D1A63EB3DA78}"/>
              </a:ext>
            </a:extLst>
          </p:cNvPr>
          <p:cNvCxnSpPr>
            <a:cxnSpLocks/>
          </p:cNvCxnSpPr>
          <p:nvPr/>
        </p:nvCxnSpPr>
        <p:spPr>
          <a:xfrm>
            <a:off x="6034268" y="3099883"/>
            <a:ext cx="6850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11D879-9E8F-4C15-AD69-11C89CBC143A}"/>
              </a:ext>
            </a:extLst>
          </p:cNvPr>
          <p:cNvCxnSpPr>
            <a:cxnSpLocks/>
          </p:cNvCxnSpPr>
          <p:nvPr/>
        </p:nvCxnSpPr>
        <p:spPr>
          <a:xfrm>
            <a:off x="1206042" y="2844477"/>
            <a:ext cx="16226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3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66316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757BC5-FD58-4092-9D20-A0775832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0704B47-DFFB-47CC-827C-9B7A63862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E939322-9D50-4EF1-B4DF-02C64615E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61667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Define and offer infrastructure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68DB18-D021-4590-8EB4-BDA233711584}"/>
              </a:ext>
            </a:extLst>
          </p:cNvPr>
          <p:cNvGrpSpPr/>
          <p:nvPr/>
        </p:nvGrpSpPr>
        <p:grpSpPr>
          <a:xfrm>
            <a:off x="378975" y="2895181"/>
            <a:ext cx="9969275" cy="3767189"/>
            <a:chOff x="378975" y="2895181"/>
            <a:chExt cx="9969275" cy="3767189"/>
          </a:xfrm>
        </p:grpSpPr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B9039F6A-9F70-434B-97B0-7D9217349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3238" y="2895181"/>
              <a:ext cx="6897280" cy="3767189"/>
            </a:xfrm>
            <a:prstGeom prst="rect">
              <a:avLst/>
            </a:prstGeom>
          </p:spPr>
        </p:pic>
        <p:sp>
          <p:nvSpPr>
            <p:cNvPr id="43" name="Thought Bubble: Cloud 42">
              <a:extLst>
                <a:ext uri="{FF2B5EF4-FFF2-40B4-BE49-F238E27FC236}">
                  <a16:creationId xmlns:a16="http://schemas.microsoft.com/office/drawing/2014/main" id="{8798B7F7-D484-49DB-9657-0F01380B3278}"/>
                </a:ext>
              </a:extLst>
            </p:cNvPr>
            <p:cNvSpPr/>
            <p:nvPr/>
          </p:nvSpPr>
          <p:spPr>
            <a:xfrm>
              <a:off x="8335153" y="3344497"/>
              <a:ext cx="2013097" cy="758455"/>
            </a:xfrm>
            <a:prstGeom prst="cloudCallout">
              <a:avLst>
                <a:gd name="adj1" fmla="val -57453"/>
                <a:gd name="adj2" fmla="val 16705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The actual implementation</a:t>
              </a:r>
            </a:p>
            <a:p>
              <a:pPr algn="ctr"/>
              <a:r>
                <a:rPr lang="da-DK" sz="1100" dirty="0"/>
                <a:t>(provider specifc)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834CA93-7C0B-4137-8439-0B9F5914C854}"/>
                </a:ext>
              </a:extLst>
            </p:cNvPr>
            <p:cNvCxnSpPr>
              <a:cxnSpLocks/>
              <a:stCxn id="43" idx="4"/>
            </p:cNvCxnSpPr>
            <p:nvPr/>
          </p:nvCxnSpPr>
          <p:spPr>
            <a:xfrm flipH="1">
              <a:off x="3843489" y="3850424"/>
              <a:ext cx="4341628" cy="267492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209C7A-56FF-4132-8236-6A962EE93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0558" y="3887051"/>
              <a:ext cx="1246960" cy="350381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hought Bubble: Cloud 50">
              <a:extLst>
                <a:ext uri="{FF2B5EF4-FFF2-40B4-BE49-F238E27FC236}">
                  <a16:creationId xmlns:a16="http://schemas.microsoft.com/office/drawing/2014/main" id="{BC8949BD-9223-4669-A0FF-BE2AA1A37B89}"/>
                </a:ext>
              </a:extLst>
            </p:cNvPr>
            <p:cNvSpPr/>
            <p:nvPr/>
          </p:nvSpPr>
          <p:spPr>
            <a:xfrm>
              <a:off x="378975" y="4616030"/>
              <a:ext cx="1727187" cy="698403"/>
            </a:xfrm>
            <a:prstGeom prst="cloudCallout">
              <a:avLst>
                <a:gd name="adj1" fmla="val 55927"/>
                <a:gd name="adj2" fmla="val 12032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User claims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36619A-8DE9-4109-9A51-0B3E638092FD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H="1" flipV="1">
              <a:off x="2208532" y="5049263"/>
              <a:ext cx="3519788" cy="213118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4B9B2A9-8337-471D-BC3F-8D5D846E6358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H="1" flipV="1">
              <a:off x="2208532" y="5049263"/>
              <a:ext cx="847472" cy="204229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E28C4A81-4793-4B67-BCB8-97A101F9B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846" y="1283864"/>
            <a:ext cx="4279154" cy="127955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8E217E3-1032-413E-9C1A-517DEA284C02}"/>
              </a:ext>
            </a:extLst>
          </p:cNvPr>
          <p:cNvGrpSpPr/>
          <p:nvPr/>
        </p:nvGrpSpPr>
        <p:grpSpPr>
          <a:xfrm>
            <a:off x="619848" y="1209409"/>
            <a:ext cx="9245951" cy="1517139"/>
            <a:chOff x="619848" y="1209409"/>
            <a:chExt cx="9245951" cy="1517139"/>
          </a:xfrm>
        </p:grpSpPr>
        <p:sp>
          <p:nvSpPr>
            <p:cNvPr id="2" name="Thought Bubble: Cloud 1">
              <a:extLst>
                <a:ext uri="{FF2B5EF4-FFF2-40B4-BE49-F238E27FC236}">
                  <a16:creationId xmlns:a16="http://schemas.microsoft.com/office/drawing/2014/main" id="{968D0E72-9C3D-4ECE-AD5E-80C86A50A7C0}"/>
                </a:ext>
              </a:extLst>
            </p:cNvPr>
            <p:cNvSpPr/>
            <p:nvPr/>
          </p:nvSpPr>
          <p:spPr>
            <a:xfrm>
              <a:off x="619848" y="1282144"/>
              <a:ext cx="2013097" cy="758455"/>
            </a:xfrm>
            <a:prstGeom prst="cloudCallout">
              <a:avLst>
                <a:gd name="adj1" fmla="val 56434"/>
                <a:gd name="adj2" fmla="val 5123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dirty="0"/>
                <a:t>2 CRDs</a:t>
              </a:r>
            </a:p>
          </p:txBody>
        </p:sp>
        <p:sp>
          <p:nvSpPr>
            <p:cNvPr id="16" name="Thought Bubble: Cloud 15">
              <a:extLst>
                <a:ext uri="{FF2B5EF4-FFF2-40B4-BE49-F238E27FC236}">
                  <a16:creationId xmlns:a16="http://schemas.microsoft.com/office/drawing/2014/main" id="{90D8002B-E884-44A2-9239-E0213A8E209E}"/>
                </a:ext>
              </a:extLst>
            </p:cNvPr>
            <p:cNvSpPr/>
            <p:nvPr/>
          </p:nvSpPr>
          <p:spPr>
            <a:xfrm>
              <a:off x="7852702" y="1209409"/>
              <a:ext cx="2013097" cy="758455"/>
            </a:xfrm>
            <a:prstGeom prst="cloudCallout">
              <a:avLst>
                <a:gd name="adj1" fmla="val -57453"/>
                <a:gd name="adj2" fmla="val 16705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The claim</a:t>
              </a:r>
            </a:p>
            <a:p>
              <a:pPr algn="ctr"/>
              <a:r>
                <a:rPr lang="da-DK" sz="1000" dirty="0"/>
                <a:t>(if offered)</a:t>
              </a:r>
              <a:endParaRPr lang="da-DK" sz="9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D3C30C-E9BF-4714-97E2-A7076111FB2C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 flipH="1">
              <a:off x="7079226" y="1715336"/>
              <a:ext cx="623440" cy="11293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hought Bubble: Cloud 19">
              <a:extLst>
                <a:ext uri="{FF2B5EF4-FFF2-40B4-BE49-F238E27FC236}">
                  <a16:creationId xmlns:a16="http://schemas.microsoft.com/office/drawing/2014/main" id="{7FDC8A41-97CF-449C-82E4-D1AC95EE318F}"/>
                </a:ext>
              </a:extLst>
            </p:cNvPr>
            <p:cNvSpPr/>
            <p:nvPr/>
          </p:nvSpPr>
          <p:spPr>
            <a:xfrm>
              <a:off x="7957548" y="2166398"/>
              <a:ext cx="1486755" cy="560150"/>
            </a:xfrm>
            <a:prstGeom prst="cloudCallout">
              <a:avLst>
                <a:gd name="adj1" fmla="val -57453"/>
                <a:gd name="adj2" fmla="val 16705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The instance</a:t>
              </a:r>
              <a:endParaRPr lang="da-DK" sz="11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CC6B15-3C52-47BF-AB47-76F82CB72B95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 flipV="1">
              <a:off x="7079226" y="2408903"/>
              <a:ext cx="767514" cy="131143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035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Define and offer infrastructure &gt; Claims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384174" y="1320553"/>
            <a:ext cx="9614518" cy="13297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800100" lvl="1" indent="-342900">
              <a:buFontTx/>
              <a:buChar char="-"/>
            </a:pPr>
            <a:r>
              <a:rPr lang="en-US" sz="1400" dirty="0"/>
              <a:t>Claims (XRC) are a proxy for the kind of resource they claim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A claim may: 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request a pre-provisioned Composite Resource(XR) -&gt;  (static provisioning), 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or it may provision one on-demand -&gt; (dynamic provisioning)</a:t>
            </a:r>
          </a:p>
          <a:p>
            <a:pPr marL="342900" indent="-34290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15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72776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Compositions &gt; Define and offer infrastructure &gt; Claims &gt; Example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7098AA-A315-4B46-B445-FAE8A1810F42}"/>
              </a:ext>
            </a:extLst>
          </p:cNvPr>
          <p:cNvSpPr txBox="1"/>
          <p:nvPr/>
        </p:nvSpPr>
        <p:spPr>
          <a:xfrm>
            <a:off x="5188690" y="1480525"/>
            <a:ext cx="3501654" cy="43825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CompositeResourceDefinition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compositemysqlinstances.example.org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connectionSecretKeys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defaultCompositionRef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claimNames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openAPIV3Schema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parameters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2A132-E8C9-4F99-BC8F-F73578B4134B}"/>
              </a:ext>
            </a:extLst>
          </p:cNvPr>
          <p:cNvSpPr txBox="1"/>
          <p:nvPr/>
        </p:nvSpPr>
        <p:spPr>
          <a:xfrm>
            <a:off x="1055495" y="1012183"/>
            <a:ext cx="37226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compositeTypeRef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example.org/v1alpha1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patchSets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external-name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database.azure.crossplane.io/v1beta1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connectionDetails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fromConnectionSecretKey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readinessChecks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database.azure.crossplane.io/v1alpha3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writeConnectionSecretsToNamespace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EEF5B-10AC-4392-8E3B-E316A8AFF9BD}"/>
              </a:ext>
            </a:extLst>
          </p:cNvPr>
          <p:cNvSpPr txBox="1"/>
          <p:nvPr/>
        </p:nvSpPr>
        <p:spPr>
          <a:xfrm>
            <a:off x="9123466" y="2268278"/>
            <a:ext cx="2750288" cy="28069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example.org/v1alpha1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default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au-east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storageGB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"5.7"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compositionSelector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matchLabels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example-mysqlinstance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a-DK" sz="900" dirty="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41A79D-8962-4BF0-89C4-5156459AC4D8}"/>
              </a:ext>
            </a:extLst>
          </p:cNvPr>
          <p:cNvCxnSpPr>
            <a:cxnSpLocks/>
          </p:cNvCxnSpPr>
          <p:nvPr/>
        </p:nvCxnSpPr>
        <p:spPr>
          <a:xfrm flipH="1">
            <a:off x="6783573" y="2544725"/>
            <a:ext cx="2693580" cy="10632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A671B9-9262-4C88-9ECE-C23124403842}"/>
              </a:ext>
            </a:extLst>
          </p:cNvPr>
          <p:cNvCxnSpPr>
            <a:cxnSpLocks/>
          </p:cNvCxnSpPr>
          <p:nvPr/>
        </p:nvCxnSpPr>
        <p:spPr>
          <a:xfrm>
            <a:off x="3054505" y="2544725"/>
            <a:ext cx="2757960" cy="6096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8B0F98B2-7D29-410C-99E6-4F6056422DEF}"/>
              </a:ext>
            </a:extLst>
          </p:cNvPr>
          <p:cNvSpPr/>
          <p:nvPr/>
        </p:nvSpPr>
        <p:spPr>
          <a:xfrm>
            <a:off x="9684960" y="5075274"/>
            <a:ext cx="883579" cy="439814"/>
          </a:xfrm>
          <a:prstGeom prst="wedgeRoundRectCallout">
            <a:avLst>
              <a:gd name="adj1" fmla="val -21772"/>
              <a:gd name="adj2" fmla="val -8558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Claim</a:t>
            </a:r>
            <a:br>
              <a:rPr lang="da-DK" sz="1000" dirty="0"/>
            </a:br>
            <a:r>
              <a:rPr lang="da-DK" sz="1000" dirty="0"/>
              <a:t>(Dynamic)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7F2D97EE-00A9-4337-ACC5-D7D75E82E890}"/>
              </a:ext>
            </a:extLst>
          </p:cNvPr>
          <p:cNvSpPr/>
          <p:nvPr/>
        </p:nvSpPr>
        <p:spPr>
          <a:xfrm>
            <a:off x="5929867" y="6076520"/>
            <a:ext cx="710979" cy="439814"/>
          </a:xfrm>
          <a:prstGeom prst="wedgeRoundRectCallout">
            <a:avLst>
              <a:gd name="adj1" fmla="val -25791"/>
              <a:gd name="adj2" fmla="val -8125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The defintion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8FABED3-EC78-4808-B076-22ABD902192C}"/>
              </a:ext>
            </a:extLst>
          </p:cNvPr>
          <p:cNvSpPr/>
          <p:nvPr/>
        </p:nvSpPr>
        <p:spPr>
          <a:xfrm>
            <a:off x="44209" y="3196218"/>
            <a:ext cx="914400" cy="465563"/>
          </a:xfrm>
          <a:prstGeom prst="wedgeRoundRectCallout">
            <a:avLst>
              <a:gd name="adj1" fmla="val 61590"/>
              <a:gd name="adj2" fmla="val 1788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42669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frastructure Composition Provisioning">
            <a:extLst>
              <a:ext uri="{FF2B5EF4-FFF2-40B4-BE49-F238E27FC236}">
                <a16:creationId xmlns:a16="http://schemas.microsoft.com/office/drawing/2014/main" id="{E9B6751A-EA0A-4882-8699-5B33EBECA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48" y="1660514"/>
            <a:ext cx="5780653" cy="433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A074FB-2ECA-4557-BDD4-49885E68AA01}"/>
              </a:ext>
            </a:extLst>
          </p:cNvPr>
          <p:cNvSpPr/>
          <p:nvPr/>
        </p:nvSpPr>
        <p:spPr>
          <a:xfrm>
            <a:off x="6326400" y="1660514"/>
            <a:ext cx="1592825" cy="574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Define and offer infrastructure &gt; Exposing XRs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62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15742 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42 0.00069 L -0.31588 0.0020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3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 &gt; Configurations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426700" y="1456642"/>
            <a:ext cx="6232517" cy="240714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1600" dirty="0"/>
              <a:t>Package compositions into OCI compatible images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Can be composed of other packages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Installed as Configuration packages in k8s 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Auto-install provider packages and any additional Configuration packages specified as dependency.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build the control plane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36F8475-B42C-4595-B166-E61BEE4F2393}"/>
              </a:ext>
            </a:extLst>
          </p:cNvPr>
          <p:cNvSpPr/>
          <p:nvPr/>
        </p:nvSpPr>
        <p:spPr>
          <a:xfrm>
            <a:off x="7528428" y="2975021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my-databases</a:t>
            </a:r>
            <a:endParaRPr lang="da-DK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EF7733B-3F0A-4A9C-A0C2-6FFA8CACCAED}"/>
              </a:ext>
            </a:extLst>
          </p:cNvPr>
          <p:cNvSpPr/>
          <p:nvPr/>
        </p:nvSpPr>
        <p:spPr>
          <a:xfrm>
            <a:off x="6659217" y="5401359"/>
            <a:ext cx="1541487" cy="824080"/>
          </a:xfrm>
          <a:prstGeom prst="roundRect">
            <a:avLst/>
          </a:prstGeom>
          <a:solidFill>
            <a:srgbClr val="519F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provider-gcp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D2CEC5E-C73B-4797-A634-D44CB8A5C12E}"/>
              </a:ext>
            </a:extLst>
          </p:cNvPr>
          <p:cNvSpPr/>
          <p:nvPr/>
        </p:nvSpPr>
        <p:spPr>
          <a:xfrm>
            <a:off x="9975299" y="2964822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my-clusters</a:t>
            </a:r>
            <a:endParaRPr lang="da-DK" sz="1600" dirty="0">
              <a:solidFill>
                <a:schemeClr val="tx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1AB0D25-136A-40AE-836C-7D50FA6CFC11}"/>
              </a:ext>
            </a:extLst>
          </p:cNvPr>
          <p:cNvSpPr/>
          <p:nvPr/>
        </p:nvSpPr>
        <p:spPr>
          <a:xfrm>
            <a:off x="9069915" y="4140249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my-VMs</a:t>
            </a:r>
            <a:endParaRPr lang="da-DK" sz="1600" dirty="0">
              <a:solidFill>
                <a:schemeClr val="tx1"/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88753F6-71ED-41CD-A217-C7D87AE660C9}"/>
              </a:ext>
            </a:extLst>
          </p:cNvPr>
          <p:cNvSpPr/>
          <p:nvPr/>
        </p:nvSpPr>
        <p:spPr>
          <a:xfrm>
            <a:off x="8433812" y="5401359"/>
            <a:ext cx="1541487" cy="824080"/>
          </a:xfrm>
          <a:prstGeom prst="roundRect">
            <a:avLst/>
          </a:prstGeom>
          <a:solidFill>
            <a:srgbClr val="519F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provider-</a:t>
            </a:r>
          </a:p>
          <a:p>
            <a:pPr algn="ctr"/>
            <a:r>
              <a:rPr lang="da-DK" sz="1400" dirty="0">
                <a:solidFill>
                  <a:schemeClr val="tx1"/>
                </a:solidFill>
              </a:rPr>
              <a:t>on-prem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8C2CF10-84E6-4DA4-8733-5BEAADDD30F6}"/>
              </a:ext>
            </a:extLst>
          </p:cNvPr>
          <p:cNvSpPr/>
          <p:nvPr/>
        </p:nvSpPr>
        <p:spPr>
          <a:xfrm>
            <a:off x="10208407" y="5393347"/>
            <a:ext cx="1541487" cy="824080"/>
          </a:xfrm>
          <a:prstGeom prst="roundRect">
            <a:avLst/>
          </a:prstGeom>
          <a:solidFill>
            <a:srgbClr val="519F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provider-helm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77D9E31-F1ED-49C6-94E2-0EF681BE0765}"/>
              </a:ext>
            </a:extLst>
          </p:cNvPr>
          <p:cNvSpPr/>
          <p:nvPr/>
        </p:nvSpPr>
        <p:spPr>
          <a:xfrm>
            <a:off x="8847942" y="1698659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my-controlplane</a:t>
            </a:r>
            <a:endParaRPr lang="da-DK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6AB914F-43DE-402A-8543-66CC48882345}"/>
              </a:ext>
            </a:extLst>
          </p:cNvPr>
          <p:cNvCxnSpPr>
            <a:cxnSpLocks/>
            <a:stCxn id="69" idx="2"/>
            <a:endCxn id="65" idx="0"/>
          </p:cNvCxnSpPr>
          <p:nvPr/>
        </p:nvCxnSpPr>
        <p:spPr>
          <a:xfrm>
            <a:off x="9618686" y="2522739"/>
            <a:ext cx="1127357" cy="442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AEE8127-6F0A-444B-8585-88E5C6F5F1D2}"/>
              </a:ext>
            </a:extLst>
          </p:cNvPr>
          <p:cNvCxnSpPr>
            <a:cxnSpLocks/>
            <a:stCxn id="69" idx="2"/>
            <a:endCxn id="60" idx="0"/>
          </p:cNvCxnSpPr>
          <p:nvPr/>
        </p:nvCxnSpPr>
        <p:spPr>
          <a:xfrm flipH="1">
            <a:off x="8299172" y="2522739"/>
            <a:ext cx="1319514" cy="452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C6BC5CC-323F-4DCA-A512-50EAE54B702C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 flipH="1">
            <a:off x="9840659" y="3788902"/>
            <a:ext cx="905384" cy="351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0DF5555-F1CB-4F36-BA13-F3F5A02916BC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10746043" y="3788902"/>
            <a:ext cx="233108" cy="16044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3FE0F4C-3AAD-43D2-BF25-0003A0C9A1CF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 flipH="1">
            <a:off x="7429961" y="3799101"/>
            <a:ext cx="869211" cy="1602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64EC50D-9506-4EFF-B9A5-04B3EC257AD2}"/>
              </a:ext>
            </a:extLst>
          </p:cNvPr>
          <p:cNvCxnSpPr>
            <a:cxnSpLocks/>
            <a:stCxn id="60" idx="2"/>
            <a:endCxn id="67" idx="0"/>
          </p:cNvCxnSpPr>
          <p:nvPr/>
        </p:nvCxnSpPr>
        <p:spPr>
          <a:xfrm>
            <a:off x="8299172" y="3799101"/>
            <a:ext cx="905384" cy="1602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9A90AFD-A08A-4B03-B337-907438159030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 flipH="1">
            <a:off x="9204556" y="4964329"/>
            <a:ext cx="636103" cy="437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1509244-479B-45C1-988A-9FEC4791BB22}"/>
              </a:ext>
            </a:extLst>
          </p:cNvPr>
          <p:cNvCxnSpPr>
            <a:cxnSpLocks/>
            <a:stCxn id="66" idx="2"/>
            <a:endCxn id="62" idx="0"/>
          </p:cNvCxnSpPr>
          <p:nvPr/>
        </p:nvCxnSpPr>
        <p:spPr>
          <a:xfrm flipH="1">
            <a:off x="7429961" y="4964329"/>
            <a:ext cx="2410698" cy="437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8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Abstraction and Self-service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655300" y="1441040"/>
            <a:ext cx="9614518" cy="775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/>
              <a:t>Enabling infrastructure owners to build custom platform abstractions (APIs) composed of granular resources that allow developer self-service and service catalog use cases</a:t>
            </a:r>
          </a:p>
          <a:p>
            <a:pPr marL="342900" indent="-342900">
              <a:buFontTx/>
              <a:buChar char="-"/>
            </a:pP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77A28D-00F9-410A-8365-FCD8803C8392}"/>
              </a:ext>
            </a:extLst>
          </p:cNvPr>
          <p:cNvSpPr txBox="1"/>
          <p:nvPr/>
        </p:nvSpPr>
        <p:spPr>
          <a:xfrm>
            <a:off x="1033467" y="5127830"/>
            <a:ext cx="1740570" cy="6557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da-DK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E375DF-410E-4DEB-8E98-6155484C6099}"/>
              </a:ext>
            </a:extLst>
          </p:cNvPr>
          <p:cNvSpPr txBox="1"/>
          <p:nvPr/>
        </p:nvSpPr>
        <p:spPr>
          <a:xfrm>
            <a:off x="9824088" y="3898761"/>
            <a:ext cx="1452399" cy="260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a-DK" sz="1100" dirty="0"/>
              <a:t>The control plane</a:t>
            </a:r>
          </a:p>
          <a:p>
            <a:r>
              <a:rPr lang="da-DK" sz="1100" dirty="0"/>
              <a:t>/ Abstraction layer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17FB23-B9C2-4BA8-BEF4-4C48C40E4CCE}"/>
              </a:ext>
            </a:extLst>
          </p:cNvPr>
          <p:cNvSpPr txBox="1"/>
          <p:nvPr/>
        </p:nvSpPr>
        <p:spPr>
          <a:xfrm>
            <a:off x="9661917" y="4864362"/>
            <a:ext cx="1716534" cy="260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a-DK" sz="1100" dirty="0"/>
              <a:t>Multi-cloud / Multi-region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65F2CE3-B965-4DC4-8F7A-E096AF2F6955}"/>
              </a:ext>
            </a:extLst>
          </p:cNvPr>
          <p:cNvSpPr/>
          <p:nvPr/>
        </p:nvSpPr>
        <p:spPr>
          <a:xfrm>
            <a:off x="58799" y="4830515"/>
            <a:ext cx="2474851" cy="1521004"/>
          </a:xfrm>
          <a:prstGeom prst="wedgeRoundRectCallout">
            <a:avLst>
              <a:gd name="adj1" fmla="val 59023"/>
              <a:gd name="adj2" fmla="val -23153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a-DK" sz="1100" dirty="0"/>
              <a:t>1) Deals with the  complexities of the infrastructure configuration and security</a:t>
            </a:r>
          </a:p>
          <a:p>
            <a:endParaRPr lang="da-DK" sz="1100" dirty="0"/>
          </a:p>
          <a:p>
            <a:r>
              <a:rPr lang="da-DK" sz="1100" dirty="0"/>
              <a:t>2) Puts granular pieces into opinionated compositions to be easily consumed by Developers  </a:t>
            </a:r>
          </a:p>
          <a:p>
            <a:pPr algn="ctr"/>
            <a:endParaRPr lang="da-DK" sz="1100" dirty="0" err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E3599-4FE6-4DB4-880C-D3087602E2FE}"/>
              </a:ext>
            </a:extLst>
          </p:cNvPr>
          <p:cNvSpPr txBox="1"/>
          <p:nvPr/>
        </p:nvSpPr>
        <p:spPr>
          <a:xfrm>
            <a:off x="8362456" y="5030767"/>
            <a:ext cx="1646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/>
              <a:t>east 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472D-C907-40A3-8E06-DB9D28D7998B}"/>
              </a:ext>
            </a:extLst>
          </p:cNvPr>
          <p:cNvGrpSpPr/>
          <p:nvPr/>
        </p:nvGrpSpPr>
        <p:grpSpPr>
          <a:xfrm>
            <a:off x="2876075" y="2823945"/>
            <a:ext cx="6580792" cy="3832610"/>
            <a:chOff x="2876075" y="2823945"/>
            <a:chExt cx="6580792" cy="383261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B2F204C-081F-4E9A-A98B-84E0E84B2EF0}"/>
                </a:ext>
              </a:extLst>
            </p:cNvPr>
            <p:cNvSpPr/>
            <p:nvPr/>
          </p:nvSpPr>
          <p:spPr>
            <a:xfrm>
              <a:off x="2876076" y="2827186"/>
              <a:ext cx="786670" cy="382936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9D37B53-9467-45A3-A946-644FED806E75}"/>
                </a:ext>
              </a:extLst>
            </p:cNvPr>
            <p:cNvSpPr/>
            <p:nvPr/>
          </p:nvSpPr>
          <p:spPr>
            <a:xfrm>
              <a:off x="3813544" y="3804083"/>
              <a:ext cx="5599364" cy="449162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72B5CA8-1EDB-4A5B-A274-FCA25CD5DC1F}"/>
                </a:ext>
              </a:extLst>
            </p:cNvPr>
            <p:cNvSpPr/>
            <p:nvPr/>
          </p:nvSpPr>
          <p:spPr>
            <a:xfrm>
              <a:off x="6626378" y="4944803"/>
              <a:ext cx="1333786" cy="165085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8814F3F-5568-4AA8-9CCC-F60BB9D6E5AB}"/>
                </a:ext>
              </a:extLst>
            </p:cNvPr>
            <p:cNvSpPr/>
            <p:nvPr/>
          </p:nvSpPr>
          <p:spPr>
            <a:xfrm>
              <a:off x="6665282" y="5417818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GKE instances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2ABF66E-ACA6-4F27-89AF-D1EE2CA55A18}"/>
                </a:ext>
              </a:extLst>
            </p:cNvPr>
            <p:cNvSpPr/>
            <p:nvPr/>
          </p:nvSpPr>
          <p:spPr>
            <a:xfrm>
              <a:off x="6665282" y="5689373"/>
              <a:ext cx="1255979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Network/Security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E779AA-C81E-44AD-AFC4-5EC94F2C58F9}"/>
                </a:ext>
              </a:extLst>
            </p:cNvPr>
            <p:cNvSpPr/>
            <p:nvPr/>
          </p:nvSpPr>
          <p:spPr>
            <a:xfrm>
              <a:off x="6665282" y="5963940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serices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FEB1DFD-EB3B-408A-9363-5755CB835B65}"/>
                </a:ext>
              </a:extLst>
            </p:cNvPr>
            <p:cNvSpPr/>
            <p:nvPr/>
          </p:nvSpPr>
          <p:spPr>
            <a:xfrm>
              <a:off x="6669812" y="6239336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cloud services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5C98390-42DF-4D1C-8E62-A01FF1EC6B75}"/>
                </a:ext>
              </a:extLst>
            </p:cNvPr>
            <p:cNvSpPr/>
            <p:nvPr/>
          </p:nvSpPr>
          <p:spPr>
            <a:xfrm>
              <a:off x="5105182" y="4931576"/>
              <a:ext cx="1333786" cy="165085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8C6D9DC-DB8C-4805-8F99-0208C57965F2}"/>
                </a:ext>
              </a:extLst>
            </p:cNvPr>
            <p:cNvSpPr/>
            <p:nvPr/>
          </p:nvSpPr>
          <p:spPr>
            <a:xfrm>
              <a:off x="5144086" y="5404591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EKS instances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61D36AF-4660-49DB-85AE-76177DCE87F1}"/>
                </a:ext>
              </a:extLst>
            </p:cNvPr>
            <p:cNvSpPr/>
            <p:nvPr/>
          </p:nvSpPr>
          <p:spPr>
            <a:xfrm>
              <a:off x="5144086" y="5676146"/>
              <a:ext cx="1255979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Network/Security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39F1BA2-55DA-4CA4-9702-37F9AB7F4F23}"/>
                </a:ext>
              </a:extLst>
            </p:cNvPr>
            <p:cNvSpPr/>
            <p:nvPr/>
          </p:nvSpPr>
          <p:spPr>
            <a:xfrm>
              <a:off x="5144086" y="5950713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serices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65461C8-3845-45FB-A4DA-839135326DEF}"/>
                </a:ext>
              </a:extLst>
            </p:cNvPr>
            <p:cNvSpPr/>
            <p:nvPr/>
          </p:nvSpPr>
          <p:spPr>
            <a:xfrm>
              <a:off x="5148616" y="6226109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cloud services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D686961-2E69-441D-9D02-7FACC6B154E5}"/>
                </a:ext>
              </a:extLst>
            </p:cNvPr>
            <p:cNvSpPr/>
            <p:nvPr/>
          </p:nvSpPr>
          <p:spPr>
            <a:xfrm>
              <a:off x="4369474" y="3909862"/>
              <a:ext cx="1491430" cy="2230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composition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7E12EE-C658-4F8C-AF80-0B32E63CC4C8}"/>
                </a:ext>
              </a:extLst>
            </p:cNvPr>
            <p:cNvSpPr/>
            <p:nvPr/>
          </p:nvSpPr>
          <p:spPr>
            <a:xfrm>
              <a:off x="6050829" y="3909861"/>
              <a:ext cx="1491430" cy="2230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K8s composition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2DA263A-83A0-47D4-81EE-7A7AF8D37E6D}"/>
                </a:ext>
              </a:extLst>
            </p:cNvPr>
            <p:cNvSpPr/>
            <p:nvPr/>
          </p:nvSpPr>
          <p:spPr>
            <a:xfrm>
              <a:off x="7731868" y="3909861"/>
              <a:ext cx="1491430" cy="2230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compositions..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C4DB03B-7B7D-4FAB-85E4-88DEAED72E66}"/>
                </a:ext>
              </a:extLst>
            </p:cNvPr>
            <p:cNvSpPr/>
            <p:nvPr/>
          </p:nvSpPr>
          <p:spPr>
            <a:xfrm>
              <a:off x="3831292" y="2823945"/>
              <a:ext cx="5581617" cy="40357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/>
                <a:t>Pipelines, CLI tools,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F2D7A0F-BAE7-4EE1-99C3-A16ACFF7FAE5}"/>
                </a:ext>
              </a:extLst>
            </p:cNvPr>
            <p:cNvSpPr/>
            <p:nvPr/>
          </p:nvSpPr>
          <p:spPr>
            <a:xfrm>
              <a:off x="8123081" y="4944803"/>
              <a:ext cx="1333786" cy="165085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526555-F0FC-4CEC-AEA2-47BAD88B3855}"/>
                </a:ext>
              </a:extLst>
            </p:cNvPr>
            <p:cNvSpPr/>
            <p:nvPr/>
          </p:nvSpPr>
          <p:spPr>
            <a:xfrm>
              <a:off x="8161985" y="5417818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AKS instances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AE91B0-37EE-46E9-A650-4B25A5A94413}"/>
                </a:ext>
              </a:extLst>
            </p:cNvPr>
            <p:cNvSpPr/>
            <p:nvPr/>
          </p:nvSpPr>
          <p:spPr>
            <a:xfrm>
              <a:off x="8161985" y="5689373"/>
              <a:ext cx="1255979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Network/Security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A2FFEC1-8130-4EED-B60F-A4FE98912CB6}"/>
                </a:ext>
              </a:extLst>
            </p:cNvPr>
            <p:cNvSpPr/>
            <p:nvPr/>
          </p:nvSpPr>
          <p:spPr>
            <a:xfrm>
              <a:off x="8161985" y="5963940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serices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BE7A069-A2A9-41E0-8DCD-BF389D775D9A}"/>
                </a:ext>
              </a:extLst>
            </p:cNvPr>
            <p:cNvSpPr/>
            <p:nvPr/>
          </p:nvSpPr>
          <p:spPr>
            <a:xfrm>
              <a:off x="8166515" y="6239336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cloud services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7DBC879-6E1E-4BFE-9B28-DD5EFAB16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1276" y="4742482"/>
              <a:ext cx="489744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FE3FB4-DEE5-471F-B561-560EFA345261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5772075" y="4729454"/>
              <a:ext cx="0" cy="2021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5214984-07C3-44A5-975F-D2D25C175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271" y="4741871"/>
              <a:ext cx="0" cy="2021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B4BB403-27CE-4334-928D-166E39AFA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8709" y="4742681"/>
              <a:ext cx="0" cy="2021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Arrow: Down 43">
              <a:extLst>
                <a:ext uri="{FF2B5EF4-FFF2-40B4-BE49-F238E27FC236}">
                  <a16:creationId xmlns:a16="http://schemas.microsoft.com/office/drawing/2014/main" id="{FFCE0E9C-7798-47FD-A112-BEB734855E3B}"/>
                </a:ext>
              </a:extLst>
            </p:cNvPr>
            <p:cNvSpPr/>
            <p:nvPr/>
          </p:nvSpPr>
          <p:spPr>
            <a:xfrm>
              <a:off x="6761882" y="4311720"/>
              <a:ext cx="144702" cy="370299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F237F8-7F6A-4FCD-B533-E023DD05916D}"/>
                </a:ext>
              </a:extLst>
            </p:cNvPr>
            <p:cNvSpPr txBox="1"/>
            <p:nvPr/>
          </p:nvSpPr>
          <p:spPr>
            <a:xfrm>
              <a:off x="7025184" y="3392346"/>
              <a:ext cx="1452399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Consumes</a:t>
              </a: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4A504F00-C7D0-4057-8E2E-45D375DC87FF}"/>
                </a:ext>
              </a:extLst>
            </p:cNvPr>
            <p:cNvSpPr/>
            <p:nvPr/>
          </p:nvSpPr>
          <p:spPr>
            <a:xfrm>
              <a:off x="6747246" y="3338581"/>
              <a:ext cx="159340" cy="361955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AF432F5-EC40-4F2F-9816-4E045E505E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077" y="4051366"/>
              <a:ext cx="937467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79469D-96D4-410F-A9BD-A8F94B8FCC76}"/>
                </a:ext>
              </a:extLst>
            </p:cNvPr>
            <p:cNvSpPr txBox="1"/>
            <p:nvPr/>
          </p:nvSpPr>
          <p:spPr>
            <a:xfrm>
              <a:off x="3114817" y="3800369"/>
              <a:ext cx="465818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Dev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AEF441-CDDF-446C-99B9-EB886EB2BAFE}"/>
                </a:ext>
              </a:extLst>
            </p:cNvPr>
            <p:cNvSpPr txBox="1"/>
            <p:nvPr/>
          </p:nvSpPr>
          <p:spPr>
            <a:xfrm>
              <a:off x="3111901" y="4123231"/>
              <a:ext cx="465818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Ops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6A3B0D-B247-4CD5-A939-68AD472115E8}"/>
                </a:ext>
              </a:extLst>
            </p:cNvPr>
            <p:cNvSpPr txBox="1"/>
            <p:nvPr/>
          </p:nvSpPr>
          <p:spPr>
            <a:xfrm>
              <a:off x="3011533" y="5789507"/>
              <a:ext cx="623852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Infra Engineer</a:t>
              </a:r>
            </a:p>
          </p:txBody>
        </p:sp>
        <p:pic>
          <p:nvPicPr>
            <p:cNvPr id="14338" name="Picture 2" descr="crossplane">
              <a:extLst>
                <a:ext uri="{FF2B5EF4-FFF2-40B4-BE49-F238E27FC236}">
                  <a16:creationId xmlns:a16="http://schemas.microsoft.com/office/drawing/2014/main" id="{86BF5CDA-A8F4-4D1E-8DAB-FA1111D4A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25507" y="3862662"/>
              <a:ext cx="332004" cy="33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Graphic 52" descr="Users with solid fill">
              <a:extLst>
                <a:ext uri="{FF2B5EF4-FFF2-40B4-BE49-F238E27FC236}">
                  <a16:creationId xmlns:a16="http://schemas.microsoft.com/office/drawing/2014/main" id="{9A467493-E5C8-48D3-AB40-D92CDBD1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94940" y="4830515"/>
              <a:ext cx="719354" cy="719354"/>
            </a:xfrm>
            <a:prstGeom prst="rect">
              <a:avLst/>
            </a:prstGeom>
          </p:spPr>
        </p:pic>
        <p:pic>
          <p:nvPicPr>
            <p:cNvPr id="54" name="Graphic 53" descr="Users with solid fill">
              <a:extLst>
                <a:ext uri="{FF2B5EF4-FFF2-40B4-BE49-F238E27FC236}">
                  <a16:creationId xmlns:a16="http://schemas.microsoft.com/office/drawing/2014/main" id="{11548381-499D-4CB8-8309-096FACE0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76075" y="2925852"/>
              <a:ext cx="719354" cy="71935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439EF8-B3EB-4291-B572-7A8E0D028152}"/>
                </a:ext>
              </a:extLst>
            </p:cNvPr>
            <p:cNvSpPr txBox="1"/>
            <p:nvPr/>
          </p:nvSpPr>
          <p:spPr>
            <a:xfrm>
              <a:off x="5435713" y="5051884"/>
              <a:ext cx="914400" cy="2347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a-DK" sz="1200" dirty="0"/>
                <a:t>eu-west-1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CAAD0C-004F-40F7-8C76-35F874914DDA}"/>
                </a:ext>
              </a:extLst>
            </p:cNvPr>
            <p:cNvSpPr txBox="1"/>
            <p:nvPr/>
          </p:nvSpPr>
          <p:spPr>
            <a:xfrm>
              <a:off x="6750653" y="5015487"/>
              <a:ext cx="12095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a-DK" sz="1200" dirty="0"/>
                <a:t>us-central1-f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D35420-A72F-4338-8EAD-FA9EFA4DE921}"/>
                </a:ext>
              </a:extLst>
            </p:cNvPr>
            <p:cNvSpPr txBox="1"/>
            <p:nvPr/>
          </p:nvSpPr>
          <p:spPr>
            <a:xfrm>
              <a:off x="7025184" y="4396522"/>
              <a:ext cx="1452399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9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Interesting projects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7B0A62-F256-4EAE-95F0-8F53CFBEE5FD}"/>
              </a:ext>
            </a:extLst>
          </p:cNvPr>
          <p:cNvSpPr txBox="1"/>
          <p:nvPr/>
        </p:nvSpPr>
        <p:spPr>
          <a:xfrm>
            <a:off x="352800" y="1807140"/>
            <a:ext cx="11376000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 err="1"/>
              <a:t>Crossplane</a:t>
            </a:r>
            <a:r>
              <a:rPr lang="en-US" dirty="0"/>
              <a:t> Provider for terraform - Consume Terraform modules from </a:t>
            </a:r>
            <a:r>
              <a:rPr lang="en-US" dirty="0" err="1"/>
              <a:t>Crossplane</a:t>
            </a:r>
            <a:r>
              <a:rPr lang="en-US" dirty="0"/>
              <a:t> composition:</a:t>
            </a:r>
          </a:p>
          <a:p>
            <a:r>
              <a:rPr lang="en-US" dirty="0"/>
              <a:t>https://github.com/crossplane-contrib/provider-terraform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Policy Agent (</a:t>
            </a:r>
            <a:r>
              <a:rPr lang="en-US" dirty="0">
                <a:ea typeface="+mn-lt"/>
                <a:cs typeface="+mn-lt"/>
              </a:rPr>
              <a:t>Gatekeeper</a:t>
            </a:r>
            <a:r>
              <a:rPr lang="en-US" dirty="0"/>
              <a:t>) - Policy Enforcement</a:t>
            </a:r>
          </a:p>
          <a:p>
            <a:r>
              <a:rPr lang="en-US" dirty="0"/>
              <a:t>https://www.openpolicyagent.org/docs/latest/kubernetes-introduction/#what-is-opa-gatekeeper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Extending Kubernetes with </a:t>
              </a:r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E62DDF-DABA-4A91-83A1-0D09944EED98}"/>
              </a:ext>
            </a:extLst>
          </p:cNvPr>
          <p:cNvSpPr txBox="1"/>
          <p:nvPr/>
        </p:nvSpPr>
        <p:spPr>
          <a:xfrm>
            <a:off x="1440743" y="1777664"/>
            <a:ext cx="74216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800" dirty="0"/>
              <a:t>Managing and Provisioning infrastructure via the Kubernetes API</a:t>
            </a:r>
          </a:p>
          <a:p>
            <a:pPr lvl="1" algn="ctr"/>
            <a:endParaRPr lang="en-US" dirty="0"/>
          </a:p>
          <a:p>
            <a:pPr lvl="1" algn="ctr"/>
            <a:r>
              <a:rPr lang="en-US" sz="1800" dirty="0"/>
              <a:t>Open source</a:t>
            </a:r>
          </a:p>
          <a:p>
            <a:pPr lvl="1" algn="ctr"/>
            <a:r>
              <a:rPr lang="en-US" dirty="0" err="1"/>
              <a:t>Crossplatform</a:t>
            </a:r>
            <a:r>
              <a:rPr lang="en-US" dirty="0"/>
              <a:t> + </a:t>
            </a:r>
            <a:r>
              <a:rPr lang="en-US" dirty="0" err="1"/>
              <a:t>Controlplane</a:t>
            </a:r>
            <a:r>
              <a:rPr lang="en-US" dirty="0"/>
              <a:t> = </a:t>
            </a:r>
            <a:r>
              <a:rPr lang="en-US" dirty="0" err="1"/>
              <a:t>Crossplane</a:t>
            </a:r>
            <a:endParaRPr lang="en-US" sz="1800" dirty="0"/>
          </a:p>
        </p:txBody>
      </p:sp>
      <p:pic>
        <p:nvPicPr>
          <p:cNvPr id="4" name="Picture 3" descr="A picture containing person, indoor, person, smiling&#10;&#10;Description automatically generated">
            <a:extLst>
              <a:ext uri="{FF2B5EF4-FFF2-40B4-BE49-F238E27FC236}">
                <a16:creationId xmlns:a16="http://schemas.microsoft.com/office/drawing/2014/main" id="{4298BAA9-6FF7-424E-AE69-914CE0436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948" y="4038702"/>
            <a:ext cx="1206500" cy="120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3B9A93-FDDC-4803-84F0-BE265E8B8061}"/>
              </a:ext>
            </a:extLst>
          </p:cNvPr>
          <p:cNvSpPr txBox="1"/>
          <p:nvPr/>
        </p:nvSpPr>
        <p:spPr>
          <a:xfrm>
            <a:off x="9481624" y="5471583"/>
            <a:ext cx="23123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Bassam </a:t>
            </a:r>
            <a:r>
              <a:rPr lang="en-US" sz="1000" dirty="0" err="1"/>
              <a:t>Tabara</a:t>
            </a:r>
            <a:r>
              <a:rPr lang="en-US" sz="1000" dirty="0"/>
              <a:t> is the founder of the Upbound Company behind the </a:t>
            </a:r>
            <a:r>
              <a:rPr lang="en-US" sz="1000" dirty="0" err="1"/>
              <a:t>Crossplane</a:t>
            </a:r>
            <a:r>
              <a:rPr lang="en-US" sz="1000" dirty="0"/>
              <a:t> project</a:t>
            </a:r>
            <a:endParaRPr lang="da-DK" sz="1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BE1CF8B-18B5-4A0F-BDC1-D835753C6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1952" y="3107683"/>
            <a:ext cx="4187627" cy="36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1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Part 2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3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Important note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AE0846-8544-45F5-B00C-304A8B156781}"/>
              </a:ext>
            </a:extLst>
          </p:cNvPr>
          <p:cNvSpPr txBox="1"/>
          <p:nvPr/>
        </p:nvSpPr>
        <p:spPr>
          <a:xfrm>
            <a:off x="3039034" y="2115891"/>
            <a:ext cx="638287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2100" dirty="0"/>
              <a:t>Remember to clean up resources before going home!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42CB8D4-3F5D-472B-85F9-62081162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38" y="3030291"/>
            <a:ext cx="2546131" cy="312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0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Resources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7B0A62-F256-4EAE-95F0-8F53CFBEE5FD}"/>
              </a:ext>
            </a:extLst>
          </p:cNvPr>
          <p:cNvSpPr txBox="1"/>
          <p:nvPr/>
        </p:nvSpPr>
        <p:spPr>
          <a:xfrm>
            <a:off x="352800" y="1807140"/>
            <a:ext cx="11376000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CRD and OpenAPIv3 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https://kubernetes.io/docs/tasks/extend-kubernetes/custom-resources/custom-resource-definitions/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Composing Infrastructure guide</a:t>
            </a:r>
          </a:p>
          <a:p>
            <a:r>
              <a:rPr lang="en-US" dirty="0">
                <a:hlinkClick r:id="rId4"/>
              </a:rPr>
              <a:t>https://crossplane.io/docs/v1.3/concepts/composition.html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Automatic CRD documentation </a:t>
            </a:r>
          </a:p>
          <a:p>
            <a:r>
              <a:rPr lang="en-US" dirty="0">
                <a:hlinkClick r:id="rId5"/>
              </a:rPr>
              <a:t>https://doc.crds.dev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Feedback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54ABE07-FD8F-4E57-A097-A317EB0A4705}"/>
              </a:ext>
            </a:extLst>
          </p:cNvPr>
          <p:cNvSpPr/>
          <p:nvPr/>
        </p:nvSpPr>
        <p:spPr>
          <a:xfrm>
            <a:off x="1251635" y="2772361"/>
            <a:ext cx="96887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3200" dirty="0"/>
              <a:t>https://forms.office.com/Pages/ResponsePage.aspx?id=ZpSpcwWtIUKfkOcUKqL2wTFclz-gNvpNq3THAj1j3ZxUMTExQjA2SEFOVjhGRVY3TFJTMk81SUUzSS4u</a:t>
            </a:r>
          </a:p>
        </p:txBody>
      </p:sp>
    </p:spTree>
    <p:extLst>
      <p:ext uri="{BB962C8B-B14F-4D97-AF65-F5344CB8AC3E}">
        <p14:creationId xmlns:p14="http://schemas.microsoft.com/office/powerpoint/2010/main" val="115130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Why &gt; Developer perspective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B22E9F-CAA2-45EC-A37B-DF377611BA26}"/>
              </a:ext>
            </a:extLst>
          </p:cNvPr>
          <p:cNvSpPr txBox="1"/>
          <p:nvPr/>
        </p:nvSpPr>
        <p:spPr>
          <a:xfrm>
            <a:off x="415738" y="1261782"/>
            <a:ext cx="5482016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a consistent API for Workloads and Infrastructure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Single workflow for deploying software and all dependencies (including the infrastructure)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vendor can now give customers a resource bundle (Helm, </a:t>
            </a:r>
            <a:r>
              <a:rPr lang="en-US" dirty="0" err="1"/>
              <a:t>Kustomize</a:t>
            </a:r>
            <a:r>
              <a:rPr lang="en-US" dirty="0"/>
              <a:t>, etc.) that includes the infrastructure that the application depends on!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4F8A7-834B-4CCB-8D23-6171BEC4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247" y="1961423"/>
            <a:ext cx="5054972" cy="25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Why &gt; Operation / Platform builder perspective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B22E9F-CAA2-45EC-A37B-DF377611BA26}"/>
              </a:ext>
            </a:extLst>
          </p:cNvPr>
          <p:cNvSpPr txBox="1"/>
          <p:nvPr/>
        </p:nvSpPr>
        <p:spPr>
          <a:xfrm>
            <a:off x="415738" y="1261782"/>
            <a:ext cx="5252146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Allows building a Control Plane that: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Uses an API that already exists in the organization (Kubernetes)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Out-of-the-box features: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Drift detection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Policy Enforcement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Access Control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Maintaining flexibility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Extending to providing custom 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48272-F9F1-45E2-9F8F-B5A556B959C9}"/>
              </a:ext>
            </a:extLst>
          </p:cNvPr>
          <p:cNvSpPr txBox="1"/>
          <p:nvPr/>
        </p:nvSpPr>
        <p:spPr>
          <a:xfrm>
            <a:off x="1248261" y="5741068"/>
            <a:ext cx="525214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Abstraction and Self-service experience!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EB75-91A2-4A7C-A4E1-FD35A3297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27" y="1549638"/>
            <a:ext cx="52768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929872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How does it work?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1288741" y="1669002"/>
            <a:ext cx="5758327" cy="45883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3"/>
            <a:r>
              <a:rPr lang="en-US" sz="1400" dirty="0"/>
              <a:t>			</a:t>
            </a:r>
          </a:p>
          <a:p>
            <a:pPr marL="1257300" lvl="2" indent="-342900">
              <a:buFontTx/>
              <a:buChar char="-"/>
            </a:pPr>
            <a:endParaRPr lang="en-US" sz="1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FDCF948-B785-4A72-9E10-0F211541BDD9}"/>
              </a:ext>
            </a:extLst>
          </p:cNvPr>
          <p:cNvSpPr txBox="1">
            <a:spLocks/>
          </p:cNvSpPr>
          <p:nvPr/>
        </p:nvSpPr>
        <p:spPr>
          <a:xfrm>
            <a:off x="525278" y="1534556"/>
            <a:ext cx="5628016" cy="5072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Existing tools and frameworks</a:t>
            </a:r>
          </a:p>
          <a:p>
            <a:pPr lvl="1"/>
            <a:r>
              <a:rPr lang="da-DK" dirty="0"/>
              <a:t>Use Kubectl</a:t>
            </a:r>
            <a:r>
              <a:rPr lang="en-US" dirty="0"/>
              <a:t>, </a:t>
            </a:r>
            <a:r>
              <a:rPr lang="en-US" dirty="0" err="1"/>
              <a:t>GitOps</a:t>
            </a:r>
            <a:r>
              <a:rPr lang="en-US" dirty="0"/>
              <a:t>, or any tools that can talk with the Kubernetes API</a:t>
            </a:r>
          </a:p>
          <a:p>
            <a:pPr lvl="1"/>
            <a:r>
              <a:rPr lang="en-US" sz="2400" dirty="0"/>
              <a:t>Expressing infrastructure in a declarative way, </a:t>
            </a:r>
            <a:r>
              <a:rPr lang="en-US" sz="2400" dirty="0" err="1"/>
              <a:t>fx</a:t>
            </a:r>
            <a:r>
              <a:rPr lang="en-US" sz="2400" dirty="0"/>
              <a:t> YAML manifests</a:t>
            </a:r>
            <a:endParaRPr lang="da-DK" dirty="0"/>
          </a:p>
          <a:p>
            <a:endParaRPr lang="da-DK" dirty="0"/>
          </a:p>
          <a:p>
            <a:r>
              <a:rPr lang="da-DK" dirty="0"/>
              <a:t>RESTFUL principles </a:t>
            </a:r>
          </a:p>
          <a:p>
            <a:pPr lvl="1"/>
            <a:r>
              <a:rPr lang="da-DK" dirty="0"/>
              <a:t>Everything treated as resources in the API (CRDs)</a:t>
            </a:r>
          </a:p>
          <a:p>
            <a:pPr lvl="1"/>
            <a:r>
              <a:rPr lang="da-DK" dirty="0"/>
              <a:t>Well defined apis </a:t>
            </a:r>
          </a:p>
          <a:p>
            <a:pPr lvl="1"/>
            <a:r>
              <a:rPr lang="da-DK" dirty="0"/>
              <a:t>Standard CRUD operations; GET, UPDATE, DELETE,..</a:t>
            </a:r>
          </a:p>
          <a:p>
            <a:pPr lvl="1"/>
            <a:r>
              <a:rPr lang="da-DK" dirty="0"/>
              <a:t>Security and policies can be applied at resource level rather than the workspace level</a:t>
            </a:r>
          </a:p>
          <a:p>
            <a:pPr lvl="2"/>
            <a:r>
              <a:rPr lang="da-DK" dirty="0"/>
              <a:t>RBAC</a:t>
            </a:r>
          </a:p>
          <a:p>
            <a:r>
              <a:rPr lang="da-DK" dirty="0"/>
              <a:t>Extension via compositions</a:t>
            </a:r>
          </a:p>
          <a:p>
            <a:pPr lvl="1"/>
            <a:r>
              <a:rPr lang="da-DK" dirty="0"/>
              <a:t>Granular resources can be composed into opinionated custome resources and easily consumed by developers e.g. using claim model</a:t>
            </a:r>
          </a:p>
          <a:p>
            <a:r>
              <a:rPr lang="da-DK" dirty="0"/>
              <a:t>Minimal impact from refactoring work</a:t>
            </a:r>
          </a:p>
          <a:p>
            <a:pPr lvl="1"/>
            <a:r>
              <a:rPr lang="da-DK" dirty="0"/>
              <a:t>Changes and Upgrades can be done behind the scenes without impacting end users</a:t>
            </a:r>
          </a:p>
          <a:p>
            <a:r>
              <a:rPr lang="da-DK" dirty="0"/>
              <a:t>Dynamic resource provisioning </a:t>
            </a:r>
          </a:p>
          <a:p>
            <a:pPr lvl="1"/>
            <a:r>
              <a:rPr lang="da-DK" dirty="0"/>
              <a:t>Eventual consistency model allows creating resources asynchronously </a:t>
            </a:r>
          </a:p>
          <a:p>
            <a:pPr lvl="1"/>
            <a:r>
              <a:rPr lang="en-US" sz="2500" dirty="0">
                <a:effectLst/>
                <a:latin typeface="Calibri" panose="020F0502020204030204" pitchFamily="34" charset="0"/>
                <a:ea typeface="Helvetica Neue"/>
                <a:cs typeface="Calibri" panose="020F0502020204030204" pitchFamily="34" charset="0"/>
              </a:rPr>
              <a:t>Kubernetes is responsible of keeping track of resource provisioning rather than relying on the </a:t>
            </a:r>
            <a:r>
              <a:rPr lang="en-US" sz="25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</a:rPr>
              <a:t>pipeline</a:t>
            </a:r>
            <a:r>
              <a:rPr lang="en-US" sz="2500" dirty="0">
                <a:effectLst/>
                <a:latin typeface="Calibri" panose="020F0502020204030204" pitchFamily="34" charset="0"/>
                <a:ea typeface="Helvetica Neue"/>
                <a:cs typeface="Calibri" panose="020F0502020204030204" pitchFamily="34" charset="0"/>
              </a:rPr>
              <a:t>.</a:t>
            </a:r>
            <a:endParaRPr lang="da-DK" sz="2500" dirty="0">
              <a:latin typeface="Calibri" panose="020F0502020204030204" pitchFamily="34" charset="0"/>
              <a:ea typeface="Helvetica Neue"/>
              <a:cs typeface="Arial" panose="020B0604020202020204" pitchFamily="34" charset="0"/>
            </a:endParaRPr>
          </a:p>
          <a:p>
            <a:r>
              <a:rPr lang="da-DK" dirty="0"/>
              <a:t> No risk of drifting</a:t>
            </a:r>
          </a:p>
          <a:p>
            <a:pPr lvl="1"/>
            <a:r>
              <a:rPr lang="da-DK" dirty="0"/>
              <a:t>Reconciliation loop ensures that resources always stays in desired state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82CCA90-F974-44C5-9339-E179BCE88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737" y="2035051"/>
            <a:ext cx="5628017" cy="29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6B6760-7D4E-40EB-AD20-4280ADBBF08C}"/>
              </a:ext>
            </a:extLst>
          </p:cNvPr>
          <p:cNvSpPr/>
          <p:nvPr/>
        </p:nvSpPr>
        <p:spPr>
          <a:xfrm>
            <a:off x="501409" y="4084951"/>
            <a:ext cx="5319609" cy="214071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693065" y="1514422"/>
            <a:ext cx="4807259" cy="23068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dirty="0"/>
              <a:t>Extension points: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Providers</a:t>
            </a:r>
            <a:r>
              <a:rPr lang="en-US" dirty="0"/>
              <a:t>: extends the </a:t>
            </a:r>
            <a:r>
              <a:rPr lang="en-US" dirty="0" err="1"/>
              <a:t>kubernetes</a:t>
            </a:r>
            <a:r>
              <a:rPr lang="en-US" dirty="0"/>
              <a:t> API with managed resources (e.g. provider-</a:t>
            </a:r>
            <a:r>
              <a:rPr lang="en-US" dirty="0" err="1"/>
              <a:t>aws</a:t>
            </a:r>
            <a:r>
              <a:rPr lang="en-US" dirty="0"/>
              <a:t>, provider-</a:t>
            </a:r>
            <a:r>
              <a:rPr lang="en-US" dirty="0" err="1"/>
              <a:t>gcp</a:t>
            </a:r>
            <a:r>
              <a:rPr lang="en-US" dirty="0"/>
              <a:t>, provider-</a:t>
            </a:r>
            <a:r>
              <a:rPr lang="en-US" dirty="0" err="1"/>
              <a:t>sql</a:t>
            </a:r>
            <a:r>
              <a:rPr lang="en-US" dirty="0"/>
              <a:t>, provider-helm, etc.)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Resources</a:t>
            </a:r>
            <a:r>
              <a:rPr lang="en-US" dirty="0"/>
              <a:t>: Resources from a provider that are mapped to actual resources from the specific vendor of that provider, written as CRDs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74E659-0118-4665-BB95-787BD9155FCF}"/>
              </a:ext>
            </a:extLst>
          </p:cNvPr>
          <p:cNvGrpSpPr/>
          <p:nvPr/>
        </p:nvGrpSpPr>
        <p:grpSpPr>
          <a:xfrm>
            <a:off x="6370983" y="1683345"/>
            <a:ext cx="5502771" cy="1682992"/>
            <a:chOff x="6370983" y="1683345"/>
            <a:chExt cx="5502771" cy="168299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5FA36B0-8F31-4186-9D22-77F7BD72456A}"/>
                </a:ext>
              </a:extLst>
            </p:cNvPr>
            <p:cNvSpPr/>
            <p:nvPr/>
          </p:nvSpPr>
          <p:spPr>
            <a:xfrm>
              <a:off x="6370983" y="2012944"/>
              <a:ext cx="1828353" cy="1165778"/>
            </a:xfrm>
            <a:prstGeom prst="roundRect">
              <a:avLst/>
            </a:prstGeom>
            <a:solidFill>
              <a:srgbClr val="519F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provider-gcp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A1EF5A12-CAAA-4E5D-8037-516244B990D7}"/>
                </a:ext>
              </a:extLst>
            </p:cNvPr>
            <p:cNvSpPr/>
            <p:nvPr/>
          </p:nvSpPr>
          <p:spPr>
            <a:xfrm>
              <a:off x="8950487" y="1683345"/>
              <a:ext cx="2923267" cy="948335"/>
            </a:xfrm>
            <a:prstGeom prst="flowChartMultidocumen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CloudSQLInsteance</a:t>
              </a:r>
            </a:p>
          </p:txBody>
        </p:sp>
        <p:sp>
          <p:nvSpPr>
            <p:cNvPr id="35" name="Rectangle: Diagonal Corners Rounded 34">
              <a:extLst>
                <a:ext uri="{FF2B5EF4-FFF2-40B4-BE49-F238E27FC236}">
                  <a16:creationId xmlns:a16="http://schemas.microsoft.com/office/drawing/2014/main" id="{443FD74A-3DC7-43BB-BDFE-97B51253885F}"/>
                </a:ext>
              </a:extLst>
            </p:cNvPr>
            <p:cNvSpPr/>
            <p:nvPr/>
          </p:nvSpPr>
          <p:spPr>
            <a:xfrm>
              <a:off x="8950487" y="2863968"/>
              <a:ext cx="1193421" cy="502369"/>
            </a:xfrm>
            <a:prstGeom prst="round2DiagRec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Controllers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BE3179-400E-44B1-9B93-AA8C17FD4580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 flipV="1">
              <a:off x="8199336" y="2157513"/>
              <a:ext cx="751151" cy="438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452512D-69D5-45A4-BAEE-294B4450DEF3}"/>
                </a:ext>
              </a:extLst>
            </p:cNvPr>
            <p:cNvCxnSpPr>
              <a:cxnSpLocks/>
              <a:stCxn id="2" idx="3"/>
              <a:endCxn id="35" idx="2"/>
            </p:cNvCxnSpPr>
            <p:nvPr/>
          </p:nvCxnSpPr>
          <p:spPr>
            <a:xfrm>
              <a:off x="8199336" y="2595833"/>
              <a:ext cx="751151" cy="519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EB031-6D17-45F8-8B91-36EFF88D4B0E}"/>
              </a:ext>
            </a:extLst>
          </p:cNvPr>
          <p:cNvGrpSpPr/>
          <p:nvPr/>
        </p:nvGrpSpPr>
        <p:grpSpPr>
          <a:xfrm>
            <a:off x="6370982" y="3178722"/>
            <a:ext cx="5715000" cy="3389775"/>
            <a:chOff x="6370982" y="3178722"/>
            <a:chExt cx="5715000" cy="338977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67832E2-3167-4AC5-9299-D4663CCD576B}"/>
                </a:ext>
              </a:extLst>
            </p:cNvPr>
            <p:cNvSpPr/>
            <p:nvPr/>
          </p:nvSpPr>
          <p:spPr>
            <a:xfrm>
              <a:off x="6370982" y="4459786"/>
              <a:ext cx="1828353" cy="127152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my-abstraction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15" name="Flowchart: Multidocument 14">
              <a:extLst>
                <a:ext uri="{FF2B5EF4-FFF2-40B4-BE49-F238E27FC236}">
                  <a16:creationId xmlns:a16="http://schemas.microsoft.com/office/drawing/2014/main" id="{2F12AD0F-2658-4525-9416-0D6E45FA1707}"/>
                </a:ext>
              </a:extLst>
            </p:cNvPr>
            <p:cNvSpPr/>
            <p:nvPr/>
          </p:nvSpPr>
          <p:spPr>
            <a:xfrm>
              <a:off x="8907065" y="5478147"/>
              <a:ext cx="3178917" cy="1090350"/>
            </a:xfrm>
            <a:prstGeom prst="flowChartMulti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Composition</a:t>
              </a:r>
            </a:p>
          </p:txBody>
        </p:sp>
        <p:sp>
          <p:nvSpPr>
            <p:cNvPr id="34" name="Flowchart: Document 33">
              <a:extLst>
                <a:ext uri="{FF2B5EF4-FFF2-40B4-BE49-F238E27FC236}">
                  <a16:creationId xmlns:a16="http://schemas.microsoft.com/office/drawing/2014/main" id="{64B4879F-4382-40C1-BD95-D5D1AD343A63}"/>
                </a:ext>
              </a:extLst>
            </p:cNvPr>
            <p:cNvSpPr/>
            <p:nvPr/>
          </p:nvSpPr>
          <p:spPr>
            <a:xfrm>
              <a:off x="8907066" y="4322843"/>
              <a:ext cx="2692503" cy="832463"/>
            </a:xfrm>
            <a:prstGeom prst="flowChart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da-DK" sz="1200" dirty="0"/>
            </a:p>
            <a:p>
              <a:pPr algn="just"/>
              <a:endParaRPr lang="da-DK" sz="1200" dirty="0"/>
            </a:p>
            <a:p>
              <a:pPr algn="just"/>
              <a:r>
                <a:rPr lang="da-DK" sz="1200" dirty="0">
                  <a:solidFill>
                    <a:schemeClr val="tx1"/>
                  </a:solidFill>
                </a:rPr>
                <a:t>Kind: CompositeRessourceDefinition</a:t>
              </a:r>
            </a:p>
            <a:p>
              <a:endParaRPr lang="da-DK" sz="1200" dirty="0" err="1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F412C39-5148-4121-BA1D-A2C0D6A0F0A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199335" y="5095550"/>
              <a:ext cx="707730" cy="927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C06852-2B87-4E2C-845D-A73F02F6E7B1}"/>
                </a:ext>
              </a:extLst>
            </p:cNvPr>
            <p:cNvCxnSpPr>
              <a:cxnSpLocks/>
              <a:stCxn id="13" idx="3"/>
              <a:endCxn id="34" idx="1"/>
            </p:cNvCxnSpPr>
            <p:nvPr/>
          </p:nvCxnSpPr>
          <p:spPr>
            <a:xfrm flipV="1">
              <a:off x="8199335" y="4739075"/>
              <a:ext cx="707731" cy="3564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74B7A28-EF7D-4283-9C0D-B8A9AEBCC648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V="1">
              <a:off x="7285159" y="3178722"/>
              <a:ext cx="1" cy="128106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1089A5F-930C-46C0-B4E4-FBDAE8A58690}"/>
              </a:ext>
            </a:extLst>
          </p:cNvPr>
          <p:cNvSpPr txBox="1"/>
          <p:nvPr/>
        </p:nvSpPr>
        <p:spPr>
          <a:xfrm>
            <a:off x="693064" y="4149423"/>
            <a:ext cx="4807259" cy="421689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buFontTx/>
              <a:buChar char="-"/>
            </a:pPr>
            <a:r>
              <a:rPr lang="en-US" b="1" dirty="0"/>
              <a:t>Compositions</a:t>
            </a:r>
            <a:r>
              <a:rPr lang="en-US" dirty="0"/>
              <a:t>: Combines multiple resources  into larger components that allow defining abstract interfaces, and dependencies on Providers and other Compositions.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Configurations: </a:t>
            </a:r>
            <a:r>
              <a:rPr lang="en-US" dirty="0"/>
              <a:t>distributable packages of Compositions and define dependencies on Providers and other Configurations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8F8B1-0568-46A6-8CD9-6FD90DC4C88F}"/>
              </a:ext>
            </a:extLst>
          </p:cNvPr>
          <p:cNvSpPr txBox="1"/>
          <p:nvPr/>
        </p:nvSpPr>
        <p:spPr>
          <a:xfrm>
            <a:off x="629697" y="6290133"/>
            <a:ext cx="5127811" cy="324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2000" b="1" dirty="0">
                <a:solidFill>
                  <a:srgbClr val="FF0000"/>
                </a:solidFill>
              </a:rPr>
              <a:t>Eanbles composing and offering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28101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21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 &gt; Providers 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D0A2317-036E-43F0-B4CA-843493F8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087" y="1410653"/>
            <a:ext cx="2896693" cy="111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8149D-BCA8-462B-814F-4FF6D8AAE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494" y="2762183"/>
            <a:ext cx="2832898" cy="2189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F23B1-EF4B-4F05-B983-955C3828F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26" y="5799225"/>
            <a:ext cx="5183704" cy="795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C97F0A-829C-4191-B321-F1E31B61B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9608" y="5230918"/>
            <a:ext cx="3866862" cy="22873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6A0AFA-6D7B-44E4-8752-D0D28C7E3C57}"/>
              </a:ext>
            </a:extLst>
          </p:cNvPr>
          <p:cNvGrpSpPr/>
          <p:nvPr/>
        </p:nvGrpSpPr>
        <p:grpSpPr>
          <a:xfrm>
            <a:off x="5238899" y="2374169"/>
            <a:ext cx="942557" cy="1932430"/>
            <a:chOff x="3298676" y="2357560"/>
            <a:chExt cx="837488" cy="193243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7C4F95-D3A4-4D78-845F-091DFB57A14E}"/>
                </a:ext>
              </a:extLst>
            </p:cNvPr>
            <p:cNvSpPr/>
            <p:nvPr/>
          </p:nvSpPr>
          <p:spPr>
            <a:xfrm>
              <a:off x="3298676" y="2357560"/>
              <a:ext cx="837488" cy="1932430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100" dirty="0"/>
                <a:t>Provider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DF02B4-E349-4E4D-B576-12E70601AC02}"/>
                </a:ext>
              </a:extLst>
            </p:cNvPr>
            <p:cNvSpPr/>
            <p:nvPr/>
          </p:nvSpPr>
          <p:spPr>
            <a:xfrm>
              <a:off x="3356076" y="3820918"/>
              <a:ext cx="678465" cy="404917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00" dirty="0"/>
                <a:t>Controller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7D6FF5-18B7-4543-BA80-D61B103419A1}"/>
                </a:ext>
              </a:extLst>
            </p:cNvPr>
            <p:cNvSpPr/>
            <p:nvPr/>
          </p:nvSpPr>
          <p:spPr>
            <a:xfrm>
              <a:off x="3357546" y="2807227"/>
              <a:ext cx="678464" cy="478564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100" dirty="0"/>
                <a:t>ProviderConfig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F8E470-2769-4A41-B6A3-3E4F345B3C8C}"/>
                </a:ext>
              </a:extLst>
            </p:cNvPr>
            <p:cNvSpPr/>
            <p:nvPr/>
          </p:nvSpPr>
          <p:spPr>
            <a:xfrm>
              <a:off x="3367439" y="3349183"/>
              <a:ext cx="678465" cy="404917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CRDs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30EA0D2-E43E-4191-8695-CF829E790325}"/>
              </a:ext>
            </a:extLst>
          </p:cNvPr>
          <p:cNvCxnSpPr>
            <a:stCxn id="39" idx="3"/>
            <a:endCxn id="16" idx="1"/>
          </p:cNvCxnSpPr>
          <p:nvPr/>
        </p:nvCxnSpPr>
        <p:spPr>
          <a:xfrm flipV="1">
            <a:off x="4067429" y="3340384"/>
            <a:ext cx="1171470" cy="484991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49946F-8714-4772-BE94-EEFEA7E3D0A1}"/>
              </a:ext>
            </a:extLst>
          </p:cNvPr>
          <p:cNvCxnSpPr>
            <a:cxnSpLocks/>
            <a:stCxn id="16" idx="0"/>
            <a:endCxn id="4" idx="1"/>
          </p:cNvCxnSpPr>
          <p:nvPr/>
        </p:nvCxnSpPr>
        <p:spPr>
          <a:xfrm flipV="1">
            <a:off x="5710178" y="1969253"/>
            <a:ext cx="2884909" cy="404916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9A03F7-ED53-464D-97AA-3179DFAA8B5E}"/>
              </a:ext>
            </a:extLst>
          </p:cNvPr>
          <p:cNvCxnSpPr>
            <a:cxnSpLocks/>
            <a:stCxn id="21" idx="3"/>
            <a:endCxn id="13" idx="1"/>
          </p:cNvCxnSpPr>
          <p:nvPr/>
        </p:nvCxnSpPr>
        <p:spPr>
          <a:xfrm>
            <a:off x="6068737" y="3063118"/>
            <a:ext cx="2448757" cy="793594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202F884-F160-433A-A786-256311880D9E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6079872" y="3568251"/>
            <a:ext cx="1519736" cy="2806350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1715505-873E-4CF8-A62B-133B9352845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335575" y="4242444"/>
            <a:ext cx="2349717" cy="213215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BF0D837-E171-4AC9-9682-2B220E01D3F7}"/>
              </a:ext>
            </a:extLst>
          </p:cNvPr>
          <p:cNvCxnSpPr/>
          <p:nvPr/>
        </p:nvCxnSpPr>
        <p:spPr>
          <a:xfrm>
            <a:off x="871671" y="6428280"/>
            <a:ext cx="24639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3F6DF16-8BED-4CF3-9F79-F6A78037831F}"/>
              </a:ext>
            </a:extLst>
          </p:cNvPr>
          <p:cNvSpPr txBox="1"/>
          <p:nvPr/>
        </p:nvSpPr>
        <p:spPr>
          <a:xfrm>
            <a:off x="-160152" y="1153375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sz="1800" dirty="0"/>
              <a:t>Plugin makes resources of a vendor available to be controlled by the k8s API</a:t>
            </a:r>
          </a:p>
          <a:p>
            <a:pPr marL="742950" lvl="1" indent="-285750">
              <a:buFontTx/>
              <a:buChar char="-"/>
            </a:pPr>
            <a:r>
              <a:rPr lang="en-US" sz="1800" dirty="0"/>
              <a:t>Packaged as OCI compatible images</a:t>
            </a:r>
          </a:p>
          <a:p>
            <a:pPr lvl="1"/>
            <a:endParaRPr lang="en-US" sz="1800" dirty="0"/>
          </a:p>
        </p:txBody>
      </p:sp>
      <p:sp>
        <p:nvSpPr>
          <p:cNvPr id="111" name="Speech Bubble: Rectangle with Corners Rounded 110">
            <a:extLst>
              <a:ext uri="{FF2B5EF4-FFF2-40B4-BE49-F238E27FC236}">
                <a16:creationId xmlns:a16="http://schemas.microsoft.com/office/drawing/2014/main" id="{A029B72D-FAC4-49E9-BCD7-8F2936C02339}"/>
              </a:ext>
            </a:extLst>
          </p:cNvPr>
          <p:cNvSpPr/>
          <p:nvPr/>
        </p:nvSpPr>
        <p:spPr>
          <a:xfrm>
            <a:off x="11423277" y="3617620"/>
            <a:ext cx="710979" cy="439814"/>
          </a:xfrm>
          <a:prstGeom prst="wedgeRoundRectCallout">
            <a:avLst>
              <a:gd name="adj1" fmla="val -64642"/>
              <a:gd name="adj2" fmla="val 2269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is also a CRD!</a:t>
            </a: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93D6A099-C880-4B64-A04D-F55AC0AC4A9B}"/>
              </a:ext>
            </a:extLst>
          </p:cNvPr>
          <p:cNvSpPr/>
          <p:nvPr/>
        </p:nvSpPr>
        <p:spPr>
          <a:xfrm>
            <a:off x="5470180" y="4722596"/>
            <a:ext cx="1049489" cy="470352"/>
          </a:xfrm>
          <a:prstGeom prst="wedgeRoundRectCallout">
            <a:avLst>
              <a:gd name="adj1" fmla="val -23983"/>
              <a:gd name="adj2" fmla="val -16245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Resource reconciliation</a:t>
            </a: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AC6CEF9F-7ECA-4C85-95B4-A7CF27B3A04F}"/>
              </a:ext>
            </a:extLst>
          </p:cNvPr>
          <p:cNvSpPr/>
          <p:nvPr/>
        </p:nvSpPr>
        <p:spPr>
          <a:xfrm>
            <a:off x="6863527" y="2491537"/>
            <a:ext cx="1191902" cy="470352"/>
          </a:xfrm>
          <a:prstGeom prst="wedgeRoundRectCallout">
            <a:avLst>
              <a:gd name="adj1" fmla="val 84005"/>
              <a:gd name="adj2" fmla="val 8507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Authentication</a:t>
            </a:r>
          </a:p>
          <a:p>
            <a:pPr algn="ctr"/>
            <a:r>
              <a:rPr lang="da-DK" sz="1000" dirty="0"/>
              <a:t>Against provider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5ECC49-428F-4858-929D-071740DC4DD5}"/>
              </a:ext>
            </a:extLst>
          </p:cNvPr>
          <p:cNvGrpSpPr/>
          <p:nvPr/>
        </p:nvGrpSpPr>
        <p:grpSpPr>
          <a:xfrm>
            <a:off x="389840" y="2236764"/>
            <a:ext cx="3984707" cy="2968065"/>
            <a:chOff x="389840" y="2236764"/>
            <a:chExt cx="3984707" cy="29680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46D015-EE2E-4ADC-9792-149166912C4C}"/>
                </a:ext>
              </a:extLst>
            </p:cNvPr>
            <p:cNvSpPr/>
            <p:nvPr/>
          </p:nvSpPr>
          <p:spPr>
            <a:xfrm>
              <a:off x="389840" y="3501529"/>
              <a:ext cx="3745956" cy="1703300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803B52-C291-41A7-839B-C23456667A50}"/>
                </a:ext>
              </a:extLst>
            </p:cNvPr>
            <p:cNvSpPr/>
            <p:nvPr/>
          </p:nvSpPr>
          <p:spPr>
            <a:xfrm>
              <a:off x="3341035" y="3586093"/>
              <a:ext cx="726394" cy="478564"/>
            </a:xfrm>
            <a:prstGeom prst="rect">
              <a:avLst/>
            </a:prstGeom>
            <a:ln w="19050">
              <a:solidFill>
                <a:srgbClr val="F7981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AWS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3D1AD7C-98B6-44A6-AF13-A1D58FA0F448}"/>
                </a:ext>
              </a:extLst>
            </p:cNvPr>
            <p:cNvSpPr/>
            <p:nvPr/>
          </p:nvSpPr>
          <p:spPr>
            <a:xfrm>
              <a:off x="2546274" y="3586093"/>
              <a:ext cx="726394" cy="478564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GCP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B8331E-CA05-48FF-A83E-DD02979E0396}"/>
                </a:ext>
              </a:extLst>
            </p:cNvPr>
            <p:cNvSpPr/>
            <p:nvPr/>
          </p:nvSpPr>
          <p:spPr>
            <a:xfrm>
              <a:off x="1751513" y="3586093"/>
              <a:ext cx="726394" cy="478564"/>
            </a:xfrm>
            <a:prstGeom prst="rect">
              <a:avLst/>
            </a:prstGeom>
            <a:ln w="19050">
              <a:solidFill>
                <a:srgbClr val="00BEF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Azure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B6EA19C-0356-4DDB-B378-AECD9B3CED0A}"/>
                </a:ext>
              </a:extLst>
            </p:cNvPr>
            <p:cNvSpPr/>
            <p:nvPr/>
          </p:nvSpPr>
          <p:spPr>
            <a:xfrm>
              <a:off x="948043" y="3588229"/>
              <a:ext cx="726394" cy="478564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SQL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8E587F-B49E-4176-80B8-1A82B3223F4C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3704232" y="2879767"/>
              <a:ext cx="1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1DA55CE-C84F-4FC7-93F0-A5F72F31EC73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V="1">
              <a:off x="2909471" y="2879767"/>
              <a:ext cx="0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88D1338-6633-43AF-927E-55EC1D527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288" y="2879767"/>
              <a:ext cx="0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36A5F18-D2D7-4B84-B3F9-E58A27D87A18}"/>
                </a:ext>
              </a:extLst>
            </p:cNvPr>
            <p:cNvSpPr/>
            <p:nvPr/>
          </p:nvSpPr>
          <p:spPr>
            <a:xfrm>
              <a:off x="3339402" y="4152188"/>
              <a:ext cx="726394" cy="342247"/>
            </a:xfrm>
            <a:prstGeom prst="rect">
              <a:avLst/>
            </a:prstGeom>
            <a:ln w="19050">
              <a:solidFill>
                <a:srgbClr val="F7981F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RDS</a:t>
              </a:r>
            </a:p>
            <a:p>
              <a:pPr algn="ctr"/>
              <a:r>
                <a:rPr lang="da-DK" sz="900" dirty="0"/>
                <a:t>instance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7DCC8BF-73AE-4F10-94B8-ABAFEE971D4D}"/>
                </a:ext>
              </a:extLst>
            </p:cNvPr>
            <p:cNvSpPr/>
            <p:nvPr/>
          </p:nvSpPr>
          <p:spPr>
            <a:xfrm>
              <a:off x="3341639" y="4547351"/>
              <a:ext cx="726394" cy="342247"/>
            </a:xfrm>
            <a:prstGeom prst="rect">
              <a:avLst/>
            </a:prstGeom>
            <a:ln w="19050">
              <a:solidFill>
                <a:srgbClr val="F7981F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Security-Group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921FB3-08DE-4ECC-B856-BE9C50C75A6E}"/>
                </a:ext>
              </a:extLst>
            </p:cNvPr>
            <p:cNvSpPr/>
            <p:nvPr/>
          </p:nvSpPr>
          <p:spPr>
            <a:xfrm>
              <a:off x="3337962" y="4939011"/>
              <a:ext cx="726394" cy="188992"/>
            </a:xfrm>
            <a:prstGeom prst="rect">
              <a:avLst/>
            </a:prstGeom>
            <a:ln w="19050">
              <a:solidFill>
                <a:srgbClr val="F7981F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S3Bucket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3BAA746-88B4-4506-929E-2C6CBC7681FB}"/>
                </a:ext>
              </a:extLst>
            </p:cNvPr>
            <p:cNvSpPr/>
            <p:nvPr/>
          </p:nvSpPr>
          <p:spPr>
            <a:xfrm>
              <a:off x="2544480" y="4152187"/>
              <a:ext cx="726394" cy="342247"/>
            </a:xfrm>
            <a:prstGeom prst="rect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</a:t>
              </a:r>
            </a:p>
            <a:p>
              <a:pPr algn="ctr"/>
              <a:r>
                <a:rPr lang="da-DK" sz="900" dirty="0"/>
                <a:t>instance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7BA5468-76C0-40B1-8B97-540EFE32A4FC}"/>
                </a:ext>
              </a:extLst>
            </p:cNvPr>
            <p:cNvSpPr/>
            <p:nvPr/>
          </p:nvSpPr>
          <p:spPr>
            <a:xfrm>
              <a:off x="2544480" y="4548735"/>
              <a:ext cx="726394" cy="342247"/>
            </a:xfrm>
            <a:prstGeom prst="rect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</a:t>
              </a:r>
            </a:p>
            <a:p>
              <a:pPr algn="ctr"/>
              <a:r>
                <a:rPr lang="da-DK" sz="900" dirty="0"/>
                <a:t>Rule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B1713D5-7284-48CA-93BD-4197FD337AFB}"/>
                </a:ext>
              </a:extLst>
            </p:cNvPr>
            <p:cNvSpPr/>
            <p:nvPr/>
          </p:nvSpPr>
          <p:spPr>
            <a:xfrm>
              <a:off x="2544480" y="4938642"/>
              <a:ext cx="726394" cy="188992"/>
            </a:xfrm>
            <a:prstGeom prst="rect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Bucket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0E68636-5BD8-4734-B25B-42130262452E}"/>
                </a:ext>
              </a:extLst>
            </p:cNvPr>
            <p:cNvSpPr/>
            <p:nvPr/>
          </p:nvSpPr>
          <p:spPr>
            <a:xfrm>
              <a:off x="1758800" y="4152186"/>
              <a:ext cx="726394" cy="342247"/>
            </a:xfrm>
            <a:prstGeom prst="rect">
              <a:avLst/>
            </a:prstGeom>
            <a:ln w="19050">
              <a:solidFill>
                <a:srgbClr val="00BEF2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</a:t>
              </a:r>
            </a:p>
            <a:p>
              <a:pPr algn="ctr"/>
              <a:r>
                <a:rPr lang="da-DK" sz="900" dirty="0"/>
                <a:t>instance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C6D9985-8950-4C7F-A125-10C82B0C1E0B}"/>
                </a:ext>
              </a:extLst>
            </p:cNvPr>
            <p:cNvSpPr/>
            <p:nvPr/>
          </p:nvSpPr>
          <p:spPr>
            <a:xfrm>
              <a:off x="1758546" y="4555135"/>
              <a:ext cx="726394" cy="342247"/>
            </a:xfrm>
            <a:prstGeom prst="rect">
              <a:avLst/>
            </a:prstGeom>
            <a:ln w="19050">
              <a:solidFill>
                <a:srgbClr val="00BEF2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</a:t>
              </a:r>
            </a:p>
            <a:p>
              <a:pPr algn="ctr"/>
              <a:r>
                <a:rPr lang="da-DK" sz="900" dirty="0"/>
                <a:t>Rule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AAE6AF3-7172-4471-8658-38316D74902E}"/>
                </a:ext>
              </a:extLst>
            </p:cNvPr>
            <p:cNvSpPr/>
            <p:nvPr/>
          </p:nvSpPr>
          <p:spPr>
            <a:xfrm>
              <a:off x="955169" y="4155169"/>
              <a:ext cx="726394" cy="34224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792ED58-085F-4934-BD79-C67FDB596A85}"/>
                </a:ext>
              </a:extLst>
            </p:cNvPr>
            <p:cNvSpPr/>
            <p:nvPr/>
          </p:nvSpPr>
          <p:spPr>
            <a:xfrm>
              <a:off x="955169" y="4562794"/>
              <a:ext cx="726394" cy="34224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Role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26736EF-8803-4210-B2D2-260801F5637C}"/>
                </a:ext>
              </a:extLst>
            </p:cNvPr>
            <p:cNvSpPr/>
            <p:nvPr/>
          </p:nvSpPr>
          <p:spPr>
            <a:xfrm>
              <a:off x="430890" y="3587204"/>
              <a:ext cx="448786" cy="1513506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100" b="1" dirty="0"/>
                <a:t>k8s API</a:t>
              </a:r>
            </a:p>
          </p:txBody>
        </p:sp>
        <p:pic>
          <p:nvPicPr>
            <p:cNvPr id="115" name="Picture 114" descr="Icon&#10;&#10;Description automatically generated">
              <a:extLst>
                <a:ext uri="{FF2B5EF4-FFF2-40B4-BE49-F238E27FC236}">
                  <a16:creationId xmlns:a16="http://schemas.microsoft.com/office/drawing/2014/main" id="{3A1FD0EB-E943-49CB-86C6-6E914454F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2" t="12862" r="23922" b="15097"/>
            <a:stretch/>
          </p:blipFill>
          <p:spPr>
            <a:xfrm>
              <a:off x="427954" y="3700065"/>
              <a:ext cx="453332" cy="420840"/>
            </a:xfrm>
            <a:prstGeom prst="rect">
              <a:avLst/>
            </a:prstGeom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00A6131-1446-4056-B209-0F577B269A26}"/>
                </a:ext>
              </a:extLst>
            </p:cNvPr>
            <p:cNvSpPr/>
            <p:nvPr/>
          </p:nvSpPr>
          <p:spPr>
            <a:xfrm>
              <a:off x="1751513" y="4935864"/>
              <a:ext cx="726394" cy="188992"/>
            </a:xfrm>
            <a:prstGeom prst="rect">
              <a:avLst/>
            </a:prstGeom>
            <a:ln w="19050">
              <a:solidFill>
                <a:srgbClr val="00BEF2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800" dirty="0"/>
                <a:t>Blob Storage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1B1AC46-CFA6-4670-AB89-D56DF3DF4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9638" y="2236764"/>
              <a:ext cx="2884909" cy="668394"/>
            </a:xfrm>
            <a:prstGeom prst="rect">
              <a:avLst/>
            </a:prstGeom>
          </p:spPr>
        </p:pic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79C1967-E38F-4D49-998A-551F9DC0A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1240" y="2879767"/>
              <a:ext cx="0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lowchart: Process 123">
              <a:extLst>
                <a:ext uri="{FF2B5EF4-FFF2-40B4-BE49-F238E27FC236}">
                  <a16:creationId xmlns:a16="http://schemas.microsoft.com/office/drawing/2014/main" id="{80A3E725-1882-4F42-A9E7-72DAEA41D305}"/>
                </a:ext>
              </a:extLst>
            </p:cNvPr>
            <p:cNvSpPr/>
            <p:nvPr/>
          </p:nvSpPr>
          <p:spPr>
            <a:xfrm>
              <a:off x="893636" y="2415329"/>
              <a:ext cx="669912" cy="383865"/>
            </a:xfrm>
            <a:prstGeom prst="flowChartProcess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400" dirty="0"/>
                <a:t>SQL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8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11" grpId="0" animBg="1"/>
      <p:bldP spid="112" grpId="0" animBg="1"/>
      <p:bldP spid="113" grpId="0" animBg="1"/>
    </p:bldLst>
  </p:timing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1878E3858B4E41B0AFC0FA73AD95B3" ma:contentTypeVersion="13" ma:contentTypeDescription="Create a new document." ma:contentTypeScope="" ma:versionID="1f2aa4a965b4ec86eb5d0773bf9262d5">
  <xsd:schema xmlns:xsd="http://www.w3.org/2001/XMLSchema" xmlns:xs="http://www.w3.org/2001/XMLSchema" xmlns:p="http://schemas.microsoft.com/office/2006/metadata/properties" xmlns:ns2="ebaf8fe4-1bff-4750-90cf-30453da2c787" xmlns:ns3="5d2e144a-44a1-4ce4-a089-af0093058538" targetNamespace="http://schemas.microsoft.com/office/2006/metadata/properties" ma:root="true" ma:fieldsID="03892ec52a2a6ce0f15d96eacff01a16" ns2:_="" ns3:_="">
    <xsd:import namespace="ebaf8fe4-1bff-4750-90cf-30453da2c787"/>
    <xsd:import namespace="5d2e144a-44a1-4ce4-a089-af00930585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af8fe4-1bff-4750-90cf-30453da2c7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e144a-44a1-4ce4-a089-af009305853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D785C9C-B8DD-4810-97E4-B6E0F99047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af8fe4-1bff-4750-90cf-30453da2c787"/>
    <ds:schemaRef ds:uri="5d2e144a-44a1-4ce4-a089-af00930585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E2CA-DCC7-45E5-87C8-6789A166AF77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ebaf8fe4-1bff-4750-90cf-30453da2c787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5d2e144a-44a1-4ce4-a089-af009305853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2874</Words>
  <Application>Microsoft Office PowerPoint</Application>
  <PresentationFormat>Widescreen</PresentationFormat>
  <Paragraphs>488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Consolas</vt:lpstr>
      <vt:lpstr>Calibri</vt:lpstr>
      <vt:lpstr>DFDS</vt:lpstr>
      <vt:lpstr>DFDS Bold</vt:lpstr>
      <vt:lpstr>DFDS Light</vt:lpstr>
      <vt:lpstr>DFDS PowerPoint Template 16_9 logo top</vt:lpstr>
      <vt:lpstr>Crossplane Deepdive Updated 1 August 2021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Crossplane Deepdive Updated 1 August 2021</dc:title>
  <dc:creator/>
  <cp:lastModifiedBy/>
  <cp:revision>8</cp:revision>
  <dcterms:created xsi:type="dcterms:W3CDTF">2018-06-22T08:51:20Z</dcterms:created>
  <dcterms:modified xsi:type="dcterms:W3CDTF">2021-08-16T10:47:10Z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0x0101003C1878E3858B4E41B0AFC0FA73AD95B3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